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297" r:id="rId4"/>
    <p:sldId id="298" r:id="rId5"/>
    <p:sldId id="318" r:id="rId6"/>
    <p:sldId id="319" r:id="rId7"/>
    <p:sldId id="320" r:id="rId8"/>
    <p:sldId id="321" r:id="rId9"/>
    <p:sldId id="322" r:id="rId10"/>
    <p:sldId id="323" r:id="rId11"/>
    <p:sldId id="299" r:id="rId12"/>
    <p:sldId id="300" r:id="rId13"/>
    <p:sldId id="302" r:id="rId14"/>
    <p:sldId id="301" r:id="rId15"/>
    <p:sldId id="303" r:id="rId16"/>
    <p:sldId id="305" r:id="rId17"/>
    <p:sldId id="307" r:id="rId18"/>
    <p:sldId id="316" r:id="rId19"/>
    <p:sldId id="308" r:id="rId20"/>
    <p:sldId id="309" r:id="rId21"/>
    <p:sldId id="312" r:id="rId22"/>
    <p:sldId id="325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r>
              <a:rPr lang="ru-RU" sz="5400" b="1" dirty="0" smtClean="0"/>
              <a:t>осударственная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тоговая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ттестация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41300"/>
            <a:ext cx="9653588" cy="4648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Техника чтения – 3 балла</a:t>
            </a:r>
          </a:p>
          <a:p>
            <a:r>
              <a:rPr lang="ru-RU" sz="2800" b="1" dirty="0" smtClean="0"/>
              <a:t>Пересказ – 4 балла</a:t>
            </a:r>
          </a:p>
          <a:p>
            <a:r>
              <a:rPr lang="ru-RU" sz="2800" b="1" dirty="0" smtClean="0"/>
              <a:t>Монолог – 3 балла</a:t>
            </a:r>
          </a:p>
          <a:p>
            <a:r>
              <a:rPr lang="ru-RU" sz="2800" b="1" dirty="0" smtClean="0"/>
              <a:t>Диалог – 3 балла</a:t>
            </a:r>
          </a:p>
          <a:p>
            <a:r>
              <a:rPr lang="ru-RU" sz="2800" b="1" dirty="0"/>
              <a:t>Правильность речи при выполнении задания </a:t>
            </a:r>
            <a:r>
              <a:rPr lang="ru-RU" sz="2800" b="1" dirty="0" smtClean="0"/>
              <a:t>1- 4 </a:t>
            </a:r>
            <a:r>
              <a:rPr lang="ru-RU" sz="2800" b="1" dirty="0"/>
              <a:t>– </a:t>
            </a:r>
            <a:r>
              <a:rPr lang="ru-RU" sz="2800" b="1" dirty="0" smtClean="0"/>
              <a:t>7 баллов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Максимальное кол-во баллов – 20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Зачет – 10 и более баллов</a:t>
            </a:r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4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Выставление годовых оценок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867798"/>
              </p:ext>
            </p:extLst>
          </p:nvPr>
        </p:nvGraphicFramePr>
        <p:xfrm>
          <a:off x="684212" y="685800"/>
          <a:ext cx="10631487" cy="405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487">
                  <a:extLst>
                    <a:ext uri="{9D8B030D-6E8A-4147-A177-3AD203B41FA5}">
                      <a16:colId xmlns:a16="http://schemas.microsoft.com/office/drawing/2014/main" val="2296536887"/>
                    </a:ext>
                  </a:extLst>
                </a:gridCol>
              </a:tblGrid>
              <a:tr h="122315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9 класс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19673"/>
                  </a:ext>
                </a:extLst>
              </a:tr>
              <a:tr h="25783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На основании четвертных</a:t>
                      </a:r>
                      <a:r>
                        <a:rPr lang="ru-RU" sz="3600" baseline="0" dirty="0" smtClean="0"/>
                        <a:t> оценок 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с учетом 4 четверти:</a:t>
                      </a:r>
                    </a:p>
                    <a:p>
                      <a:pPr algn="ctr"/>
                      <a:endParaRPr lang="ru-RU" sz="3600" baseline="0" dirty="0" smtClean="0"/>
                    </a:p>
                    <a:p>
                      <a:pPr algn="ctr"/>
                      <a:r>
                        <a:rPr lang="ru-RU" sz="3600" baseline="0" dirty="0" smtClean="0"/>
                        <a:t>5 4 5 4 = 4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4 5 4 5 = 5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7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АТТЕСТАТ ОБ ОСНОВНОМ ОБЩЕМ ОБРАЗОВАНИИ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23588" cy="3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Итоговые оценки по русскому языку, математике и двум учебным предметам по выбору определяются как среднее арифметическое годовой и экзаменационной отметок.</a:t>
            </a:r>
          </a:p>
          <a:p>
            <a:pPr marL="0" indent="0">
              <a:buNone/>
            </a:pPr>
            <a:r>
              <a:rPr lang="ru-RU" sz="2400" b="1" dirty="0" smtClean="0"/>
              <a:t>Итоговые отметки по другим предметам выставляются на основе итоговой отметки за 9 класс или за класс, когда завершилось изучение данного предмета.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9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/>
              <a:t>ОГЭ-2026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8" y="1089764"/>
            <a:ext cx="10020823" cy="35323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Обязательные предметы</a:t>
            </a:r>
            <a:r>
              <a:rPr lang="ru-RU" sz="2800" b="1" dirty="0"/>
              <a:t>: русский язык и математика.</a:t>
            </a:r>
          </a:p>
          <a:p>
            <a:r>
              <a:rPr lang="ru-RU" sz="2800" b="1" dirty="0" smtClean="0"/>
              <a:t>Английский язык (необходим </a:t>
            </a:r>
            <a:r>
              <a:rPr lang="ru-RU" sz="2800" b="1" dirty="0"/>
              <a:t>для </a:t>
            </a:r>
            <a:r>
              <a:rPr lang="ru-RU" sz="2800" b="1" dirty="0" smtClean="0"/>
              <a:t>поступления в профильный класс)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Предметы по выбору</a:t>
            </a:r>
          </a:p>
          <a:p>
            <a:r>
              <a:rPr lang="ru-RU" sz="2800" b="1" dirty="0" smtClean="0"/>
              <a:t>Общее количество предметов – </a:t>
            </a:r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 smtClean="0"/>
              <a:t> (может быть в 5 дней)</a:t>
            </a:r>
            <a:endParaRPr lang="ru-RU" sz="2800" b="1" dirty="0"/>
          </a:p>
          <a:p>
            <a:pPr marL="0" indent="0">
              <a:buNone/>
            </a:pPr>
            <a:r>
              <a:rPr lang="ru-RU" sz="3200" b="1" dirty="0"/>
              <a:t>                            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82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/>
              <a:t>ОГЭ-2026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996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Подача заявления </a:t>
            </a:r>
            <a:r>
              <a:rPr lang="ru-RU" sz="3600" b="1" dirty="0">
                <a:solidFill>
                  <a:srgbClr val="FF0000"/>
                </a:solidFill>
              </a:rPr>
              <a:t>до 1 </a:t>
            </a:r>
            <a:r>
              <a:rPr lang="ru-RU" sz="3600" b="1" dirty="0" smtClean="0">
                <a:solidFill>
                  <a:srgbClr val="FF0000"/>
                </a:solidFill>
              </a:rPr>
              <a:t>марта </a:t>
            </a:r>
            <a:r>
              <a:rPr lang="ru-RU" sz="3600" b="1" dirty="0" smtClean="0"/>
              <a:t>2026 </a:t>
            </a:r>
            <a:r>
              <a:rPr lang="ru-RU" sz="3600" b="1" dirty="0"/>
              <a:t>года.</a:t>
            </a:r>
          </a:p>
          <a:p>
            <a:pPr marL="0" indent="0">
              <a:buNone/>
            </a:pPr>
            <a:r>
              <a:rPr lang="ru-RU" sz="3600" b="1" dirty="0"/>
              <a:t>Ученик указывает:</a:t>
            </a:r>
          </a:p>
          <a:p>
            <a:r>
              <a:rPr lang="ru-RU" sz="3600" b="1" dirty="0"/>
              <a:t>Выбор предметов,</a:t>
            </a:r>
          </a:p>
          <a:p>
            <a:r>
              <a:rPr lang="ru-RU" sz="3600" b="1" dirty="0" smtClean="0"/>
              <a:t>Формы </a:t>
            </a:r>
            <a:r>
              <a:rPr lang="ru-RU" sz="3600" b="1" dirty="0"/>
              <a:t>итоговой аттестации – </a:t>
            </a:r>
            <a:r>
              <a:rPr lang="ru-RU" sz="3600" b="1" dirty="0" smtClean="0"/>
              <a:t>ОГЭ </a:t>
            </a:r>
            <a:r>
              <a:rPr lang="ru-RU" sz="3600" b="1" dirty="0"/>
              <a:t>или ГВЭ.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5100"/>
            <a:ext cx="10771188" cy="631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chemeClr val="tx1"/>
                </a:solidFill>
              </a:rPr>
              <a:t>граниченные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r>
              <a:rPr lang="ru-RU" sz="4400" b="1" dirty="0" smtClean="0">
                <a:solidFill>
                  <a:schemeClr val="tx1"/>
                </a:solidFill>
              </a:rPr>
              <a:t>озможности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r>
              <a:rPr lang="ru-RU" sz="4400" b="1" dirty="0" smtClean="0">
                <a:solidFill>
                  <a:schemeClr val="tx1"/>
                </a:solidFill>
              </a:rPr>
              <a:t>доровья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Отдельный пункт или аудитория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Меньшее количество участников в аудитории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Продление времени экзамена на 1,5 часа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Можно сдавать только 2 обязательных предмета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Форма ГИА - ГВЭ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ОГЭ-2026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6281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Для получения аттестата </a:t>
            </a:r>
            <a:r>
              <a:rPr lang="ru-RU" sz="4000" b="1" dirty="0" smtClean="0"/>
              <a:t>необходимо сдать </a:t>
            </a:r>
            <a:r>
              <a:rPr lang="ru-RU" sz="4000" b="1" dirty="0" smtClean="0">
                <a:solidFill>
                  <a:srgbClr val="FF0000"/>
                </a:solidFill>
              </a:rPr>
              <a:t>все 4 экзамена </a:t>
            </a:r>
            <a:r>
              <a:rPr lang="ru-RU" sz="4000" b="1" dirty="0" smtClean="0"/>
              <a:t>на положительную оценку.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094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ОГЭ-2026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26374" cy="361526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Информатика, физика, химия – практическая часть</a:t>
            </a:r>
          </a:p>
          <a:p>
            <a:r>
              <a:rPr lang="ru-RU" sz="4400" b="1" dirty="0" smtClean="0"/>
              <a:t>Английский язык (письменная и устная части обязательны)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63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975437" cy="150706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ПОРЯДОК ПРОВЕДЕНИЯ ГИА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10889" cy="36152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Видеонаблюдение</a:t>
            </a:r>
          </a:p>
          <a:p>
            <a:r>
              <a:rPr lang="ru-RU" sz="3600" b="1" dirty="0" smtClean="0"/>
              <a:t>Удаление за нарушение порядка проведения ГИА (наличие средств связи и справочного материала)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3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ОГЭ-2026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82288" cy="3615267"/>
          </a:xfrm>
        </p:spPr>
        <p:txBody>
          <a:bodyPr/>
          <a:lstStyle/>
          <a:p>
            <a:r>
              <a:rPr lang="ru-RU" sz="3200" b="1" dirty="0"/>
              <a:t>Если ученик получил на </a:t>
            </a:r>
            <a:r>
              <a:rPr lang="ru-RU" sz="3200" b="1" dirty="0" smtClean="0"/>
              <a:t>ОГЭ </a:t>
            </a:r>
            <a:r>
              <a:rPr lang="ru-RU" sz="3200" b="1" dirty="0">
                <a:solidFill>
                  <a:srgbClr val="FF0000"/>
                </a:solidFill>
              </a:rPr>
              <a:t>неудовлетворительный результат по одному </a:t>
            </a:r>
            <a:r>
              <a:rPr lang="ru-RU" sz="3200" b="1" dirty="0" smtClean="0">
                <a:solidFill>
                  <a:srgbClr val="FF0000"/>
                </a:solidFill>
              </a:rPr>
              <a:t>или двум предметам</a:t>
            </a:r>
            <a:r>
              <a:rPr lang="ru-RU" sz="3200" b="1" dirty="0" smtClean="0"/>
              <a:t>, то </a:t>
            </a:r>
            <a:r>
              <a:rPr lang="ru-RU" sz="3200" b="1" dirty="0"/>
              <a:t>он повторно допускается к сдаче экзаменов по соответствующему предмету в дополнительные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4996820"/>
            <a:ext cx="8013700" cy="161988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Результаты </a:t>
            </a:r>
            <a:r>
              <a:rPr lang="ru-RU" sz="6000" b="1" dirty="0" smtClean="0"/>
              <a:t>ГИА-202</a:t>
            </a:r>
            <a:r>
              <a:rPr lang="en-US" sz="6000" b="1" dirty="0" smtClean="0"/>
              <a:t>5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41053"/>
              </p:ext>
            </p:extLst>
          </p:nvPr>
        </p:nvGraphicFramePr>
        <p:xfrm>
          <a:off x="684212" y="685800"/>
          <a:ext cx="8840787" cy="450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929">
                  <a:extLst>
                    <a:ext uri="{9D8B030D-6E8A-4147-A177-3AD203B41FA5}">
                      <a16:colId xmlns:a16="http://schemas.microsoft.com/office/drawing/2014/main" val="1297560285"/>
                    </a:ext>
                  </a:extLst>
                </a:gridCol>
                <a:gridCol w="2946929">
                  <a:extLst>
                    <a:ext uri="{9D8B030D-6E8A-4147-A177-3AD203B41FA5}">
                      <a16:colId xmlns:a16="http://schemas.microsoft.com/office/drawing/2014/main" val="1391475576"/>
                    </a:ext>
                  </a:extLst>
                </a:gridCol>
                <a:gridCol w="2946929">
                  <a:extLst>
                    <a:ext uri="{9D8B030D-6E8A-4147-A177-3AD203B41FA5}">
                      <a16:colId xmlns:a16="http://schemas.microsoft.com/office/drawing/2014/main" val="3666841687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7535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042517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245442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355668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393676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701368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77968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800441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233782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618918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68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4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ОГЭ-2026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571500"/>
            <a:ext cx="11012488" cy="433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Обучающимся, получившим </a:t>
            </a:r>
            <a:r>
              <a:rPr lang="ru-RU" sz="2800" b="1" dirty="0">
                <a:solidFill>
                  <a:srgbClr val="FF0000"/>
                </a:solidFill>
              </a:rPr>
              <a:t>неудовлетворительные результаты по </a:t>
            </a:r>
            <a:r>
              <a:rPr lang="ru-RU" sz="2800" b="1" dirty="0" smtClean="0">
                <a:solidFill>
                  <a:srgbClr val="FF0000"/>
                </a:solidFill>
              </a:rPr>
              <a:t>3-4 предметам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/>
              <a:t>или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повторно получившим неудовлетворительный результат </a:t>
            </a:r>
            <a:r>
              <a:rPr lang="ru-RU" sz="2800" b="1" dirty="0"/>
              <a:t>по одному из обязательных предметов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предоставляется право пройти ГИА по соответствующим учебным предметам не ранее 1 сентября текущего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ПРОБНЫЕ ЭКЗАМЕНЫ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63328" cy="3886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b="1" dirty="0" smtClean="0">
                <a:solidFill>
                  <a:srgbClr val="FF0000"/>
                </a:solidFill>
              </a:rPr>
              <a:t>Ноябрь</a:t>
            </a:r>
            <a:r>
              <a:rPr lang="ru-RU" sz="2600" b="1" dirty="0" smtClean="0"/>
              <a:t> – региональные пробные экзамены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В течение года </a:t>
            </a:r>
            <a:r>
              <a:rPr lang="ru-RU" sz="2600" b="1" dirty="0" smtClean="0"/>
              <a:t>– диагностические работы и смотры знаний по русскому языку, математике, английскому языку, обществознанию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Март</a:t>
            </a:r>
            <a:r>
              <a:rPr lang="ru-RU" sz="2600" b="1" dirty="0" smtClean="0"/>
              <a:t> – региональные пробные экзамены, школьные пробные экзамены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Индивидуальный отбор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Английский язык</a:t>
            </a:r>
          </a:p>
          <a:p>
            <a:pPr marL="0" indent="0" algn="ctr">
              <a:buNone/>
            </a:pPr>
            <a:r>
              <a:rPr lang="ru-RU" sz="4000" dirty="0" smtClean="0"/>
              <a:t>Оценки </a:t>
            </a:r>
            <a:r>
              <a:rPr lang="ru-RU" sz="4000" dirty="0" smtClean="0">
                <a:solidFill>
                  <a:srgbClr val="FF0000"/>
                </a:solidFill>
              </a:rPr>
              <a:t>не ниже «4» </a:t>
            </a:r>
          </a:p>
          <a:p>
            <a:pPr marL="0" indent="0" algn="ctr">
              <a:buNone/>
            </a:pPr>
            <a:r>
              <a:rPr lang="ru-RU" sz="4000" dirty="0" smtClean="0"/>
              <a:t>на экзамене и в году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308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60600"/>
            <a:ext cx="8534400" cy="3733799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ГИА-202</a:t>
            </a:r>
            <a:r>
              <a:rPr lang="en-US" sz="9600" b="1" dirty="0" smtClean="0"/>
              <a:t>6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ОГЭ-2026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83888" cy="407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</a:rPr>
              <a:t>ОГЭ (9 </a:t>
            </a:r>
            <a:r>
              <a:rPr lang="ru-RU" sz="3200" b="1" dirty="0">
                <a:solidFill>
                  <a:srgbClr val="FF0000"/>
                </a:solidFill>
              </a:rPr>
              <a:t>класс) допускаются выпускники:</a:t>
            </a:r>
          </a:p>
          <a:p>
            <a:r>
              <a:rPr lang="ru-RU" sz="3200" b="1" dirty="0"/>
              <a:t>не имеющие академической задолженности и в полном объеме выполнившие учебный план;</a:t>
            </a:r>
          </a:p>
          <a:p>
            <a:r>
              <a:rPr lang="ru-RU" sz="3200" b="1" dirty="0" smtClean="0"/>
              <a:t>успешно прошедшие устное собеседование по русскому языку.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79088" cy="361526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11 </a:t>
            </a:r>
            <a:r>
              <a:rPr lang="ru-RU" sz="3200" b="1" dirty="0" smtClean="0"/>
              <a:t>февраля </a:t>
            </a:r>
            <a:r>
              <a:rPr lang="ru-RU" sz="3200" b="1" dirty="0" smtClean="0"/>
              <a:t>2026 (март 2026, апрель 2026)</a:t>
            </a:r>
            <a:endParaRPr lang="ru-RU" sz="3200" b="1" dirty="0" smtClean="0"/>
          </a:p>
          <a:p>
            <a:r>
              <a:rPr lang="ru-RU" sz="3200" b="1" dirty="0" smtClean="0"/>
              <a:t>зачет\незачет</a:t>
            </a:r>
          </a:p>
          <a:p>
            <a:r>
              <a:rPr lang="ru-RU" sz="3200" b="1" dirty="0" smtClean="0"/>
              <a:t>4 задания за 15-16 минут</a:t>
            </a:r>
          </a:p>
          <a:p>
            <a:r>
              <a:rPr lang="ru-RU" sz="3200" b="1" dirty="0" smtClean="0"/>
              <a:t>Аудиозапись</a:t>
            </a:r>
          </a:p>
          <a:p>
            <a:r>
              <a:rPr lang="ru-RU" sz="3200" b="1" dirty="0" smtClean="0"/>
              <a:t>Участник – экзаменатор-собеседник –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178745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685800"/>
            <a:ext cx="10922000" cy="361526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Техника чтения</a:t>
            </a:r>
          </a:p>
          <a:p>
            <a:r>
              <a:rPr lang="ru-RU" sz="4000" b="1" dirty="0" smtClean="0"/>
              <a:t>Пересказ с включенным цитированием</a:t>
            </a:r>
          </a:p>
          <a:p>
            <a:r>
              <a:rPr lang="ru-RU" sz="4000" b="1" dirty="0" smtClean="0"/>
              <a:t>Монолог на заданную тему</a:t>
            </a:r>
          </a:p>
          <a:p>
            <a:r>
              <a:rPr lang="ru-RU" sz="4000" b="1" dirty="0" smtClean="0"/>
              <a:t>Диалог с собеседником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12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38" t="26350" r="40128" b="17084"/>
          <a:stretch/>
        </p:blipFill>
        <p:spPr>
          <a:xfrm>
            <a:off x="6057900" y="403248"/>
            <a:ext cx="4699000" cy="6052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187" t="18490" r="3958" b="26302"/>
          <a:stretch/>
        </p:blipFill>
        <p:spPr>
          <a:xfrm>
            <a:off x="785811" y="403248"/>
            <a:ext cx="4639155" cy="60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02" t="24594" r="2745" b="18489"/>
          <a:stretch/>
        </p:blipFill>
        <p:spPr>
          <a:xfrm>
            <a:off x="850900" y="393700"/>
            <a:ext cx="4737100" cy="618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562" t="25651" r="39688" b="27084"/>
          <a:stretch/>
        </p:blipFill>
        <p:spPr>
          <a:xfrm>
            <a:off x="5878339" y="393700"/>
            <a:ext cx="5523880" cy="61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119" t="56273" r="2996" b="19836"/>
          <a:stretch/>
        </p:blipFill>
        <p:spPr>
          <a:xfrm>
            <a:off x="5372100" y="2595034"/>
            <a:ext cx="6114858" cy="3553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5105" t="29037" r="3228" b="50520"/>
          <a:stretch/>
        </p:blipFill>
        <p:spPr>
          <a:xfrm>
            <a:off x="317500" y="385234"/>
            <a:ext cx="5451022" cy="28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</TotalTime>
  <Words>500</Words>
  <Application>Microsoft Office PowerPoint</Application>
  <PresentationFormat>Широкоэкранный</PresentationFormat>
  <Paragraphs>114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Times New Roman</vt:lpstr>
      <vt:lpstr>Wingdings 3</vt:lpstr>
      <vt:lpstr>Сектор</vt:lpstr>
      <vt:lpstr>Государственная  итоговая аттестация</vt:lpstr>
      <vt:lpstr>Результаты ГИА-2025</vt:lpstr>
      <vt:lpstr>ГИА-2026</vt:lpstr>
      <vt:lpstr>ОГЭ-2026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Критерии оценивания</vt:lpstr>
      <vt:lpstr>Выставление годовых оценок</vt:lpstr>
      <vt:lpstr>АТТЕСТАТ ОБ ОСНОВНОМ ОБЩЕМ ОБРАЗОВАНИИ</vt:lpstr>
      <vt:lpstr>ОГЭ-2026</vt:lpstr>
      <vt:lpstr>ОГЭ-2026</vt:lpstr>
      <vt:lpstr>Презентация PowerPoint</vt:lpstr>
      <vt:lpstr>ОГЭ-2026</vt:lpstr>
      <vt:lpstr>ОГЭ-2026</vt:lpstr>
      <vt:lpstr>ПОРЯДОК ПРОВЕДЕНИЯ ГИА</vt:lpstr>
      <vt:lpstr>ОГЭ-2026</vt:lpstr>
      <vt:lpstr>ОГЭ-2026</vt:lpstr>
      <vt:lpstr>ПРОБНЫЕ ЭКЗАМЕНЫ</vt:lpstr>
      <vt:lpstr>Индивидуальный отбор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 итоговая аттестация</dc:title>
  <dc:creator>Админ</dc:creator>
  <cp:lastModifiedBy>London</cp:lastModifiedBy>
  <cp:revision>55</cp:revision>
  <dcterms:created xsi:type="dcterms:W3CDTF">2016-09-05T11:49:44Z</dcterms:created>
  <dcterms:modified xsi:type="dcterms:W3CDTF">2025-09-03T11:34:54Z</dcterms:modified>
</cp:coreProperties>
</file>