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304" r:id="rId3"/>
    <p:sldId id="257" r:id="rId4"/>
    <p:sldId id="274" r:id="rId5"/>
    <p:sldId id="276" r:id="rId6"/>
    <p:sldId id="278" r:id="rId7"/>
    <p:sldId id="280" r:id="rId8"/>
    <p:sldId id="310" r:id="rId9"/>
    <p:sldId id="282" r:id="rId10"/>
    <p:sldId id="301" r:id="rId11"/>
    <p:sldId id="308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1" r:id="rId20"/>
    <p:sldId id="302" r:id="rId21"/>
    <p:sldId id="292" r:id="rId22"/>
    <p:sldId id="293" r:id="rId23"/>
    <p:sldId id="311" r:id="rId24"/>
    <p:sldId id="312" r:id="rId25"/>
    <p:sldId id="294" r:id="rId26"/>
    <p:sldId id="306" r:id="rId27"/>
    <p:sldId id="296" r:id="rId28"/>
    <p:sldId id="297" r:id="rId29"/>
    <p:sldId id="271" r:id="rId30"/>
    <p:sldId id="272" r:id="rId31"/>
    <p:sldId id="309" r:id="rId32"/>
    <p:sldId id="298" r:id="rId33"/>
    <p:sldId id="303" r:id="rId34"/>
    <p:sldId id="299" r:id="rId35"/>
    <p:sldId id="300" r:id="rId36"/>
    <p:sldId id="273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374" autoAdjust="0"/>
    <p:restoredTop sz="94660"/>
  </p:normalViewPr>
  <p:slideViewPr>
    <p:cSldViewPr>
      <p:cViewPr varScale="1">
        <p:scale>
          <a:sx n="93" d="100"/>
          <a:sy n="93" d="100"/>
        </p:scale>
        <p:origin x="96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C81C0-C187-4269-B74C-2C7D42DF372D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FF127C-B1E3-489B-B9E0-AE4063A00A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70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2938B-6FF8-41FC-902C-12E3467994EC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565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67B-E880-4564-BDF5-57C0D2855A9E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1F77-99CD-4B78-9A9B-6835DAF366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67B-E880-4564-BDF5-57C0D2855A9E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1F77-99CD-4B78-9A9B-6835DAF366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67B-E880-4564-BDF5-57C0D2855A9E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1F77-99CD-4B78-9A9B-6835DAF36621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67B-E880-4564-BDF5-57C0D2855A9E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1F77-99CD-4B78-9A9B-6835DAF3662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67B-E880-4564-BDF5-57C0D2855A9E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1F77-99CD-4B78-9A9B-6835DAF366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67B-E880-4564-BDF5-57C0D2855A9E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1F77-99CD-4B78-9A9B-6835DAF3662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67B-E880-4564-BDF5-57C0D2855A9E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1F77-99CD-4B78-9A9B-6835DAF366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67B-E880-4564-BDF5-57C0D2855A9E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1F77-99CD-4B78-9A9B-6835DAF366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67B-E880-4564-BDF5-57C0D2855A9E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1F77-99CD-4B78-9A9B-6835DAF366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67B-E880-4564-BDF5-57C0D2855A9E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1F77-99CD-4B78-9A9B-6835DAF36621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67B-E880-4564-BDF5-57C0D2855A9E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1F77-99CD-4B78-9A9B-6835DAF3662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B53D67B-E880-4564-BDF5-57C0D2855A9E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FA31F77-99CD-4B78-9A9B-6835DAF3662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8800" dirty="0" smtClean="0">
                <a:solidFill>
                  <a:srgbClr val="C00000"/>
                </a:solidFill>
              </a:rPr>
              <a:t>ГИА – 9</a:t>
            </a:r>
            <a:endParaRPr lang="ru-RU" sz="88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ru-RU" sz="3600" b="1" dirty="0" smtClean="0"/>
              <a:t>         </a:t>
            </a:r>
            <a:r>
              <a:rPr lang="ru-RU" sz="3600" b="1" dirty="0" smtClean="0">
                <a:solidFill>
                  <a:srgbClr val="C00000"/>
                </a:solidFill>
              </a:rPr>
              <a:t>О</a:t>
            </a:r>
            <a:r>
              <a:rPr lang="ru-RU" sz="3600" b="1" dirty="0" smtClean="0"/>
              <a:t>СНОВНОЙ</a:t>
            </a:r>
          </a:p>
          <a:p>
            <a:pPr algn="l"/>
            <a:r>
              <a:rPr lang="ru-RU" sz="3600" b="1" dirty="0" smtClean="0"/>
              <a:t>         </a:t>
            </a:r>
            <a:r>
              <a:rPr lang="ru-RU" sz="3600" b="1" dirty="0" smtClean="0">
                <a:solidFill>
                  <a:srgbClr val="C00000"/>
                </a:solidFill>
              </a:rPr>
              <a:t>Г</a:t>
            </a:r>
            <a:r>
              <a:rPr lang="ru-RU" sz="3600" b="1" dirty="0" smtClean="0"/>
              <a:t>ОСУДАРСТВЕННЫЙ </a:t>
            </a:r>
          </a:p>
          <a:p>
            <a:pPr algn="l"/>
            <a:r>
              <a:rPr lang="ru-RU" sz="3600" b="1" dirty="0" smtClean="0"/>
              <a:t>         </a:t>
            </a:r>
            <a:r>
              <a:rPr lang="ru-RU" sz="3600" b="1" dirty="0" smtClean="0">
                <a:solidFill>
                  <a:srgbClr val="C00000"/>
                </a:solidFill>
              </a:rPr>
              <a:t>Э</a:t>
            </a:r>
            <a:r>
              <a:rPr lang="ru-RU" sz="3600" b="1" dirty="0" smtClean="0"/>
              <a:t>КЗАМЕН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27439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Обучающимся, получившим неудовлетворительные результаты </a:t>
            </a:r>
            <a:r>
              <a:rPr lang="ru-RU" b="1" dirty="0" smtClean="0"/>
              <a:t>более, чем по двум предметам</a:t>
            </a:r>
            <a:endParaRPr lang="ru-RU" b="1" dirty="0"/>
          </a:p>
          <a:p>
            <a:pPr marL="0" indent="0" algn="ctr">
              <a:buNone/>
            </a:pPr>
            <a:r>
              <a:rPr lang="ru-RU" dirty="0"/>
              <a:t>или</a:t>
            </a:r>
          </a:p>
          <a:p>
            <a:pPr marL="0" indent="0">
              <a:buNone/>
            </a:pPr>
            <a:r>
              <a:rPr lang="ru-RU" b="1" dirty="0"/>
              <a:t>повторно</a:t>
            </a:r>
            <a:r>
              <a:rPr lang="ru-RU" dirty="0"/>
              <a:t> получившим неудовлетворительный результат </a:t>
            </a:r>
            <a:r>
              <a:rPr lang="ru-RU" b="1" dirty="0"/>
              <a:t>по одному </a:t>
            </a:r>
            <a:r>
              <a:rPr lang="ru-RU" b="1" dirty="0" smtClean="0"/>
              <a:t>или двум </a:t>
            </a:r>
            <a:r>
              <a:rPr lang="ru-RU" dirty="0" smtClean="0"/>
              <a:t>предметам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предоставляется право пройти ГИА по </a:t>
            </a:r>
            <a:r>
              <a:rPr lang="ru-RU" b="1" dirty="0"/>
              <a:t>соответствующим учебным предметам </a:t>
            </a:r>
            <a:r>
              <a:rPr lang="ru-RU" dirty="0"/>
              <a:t>не ранее 1 сентября текущего года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 повторном прохождении ГИА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6317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5" y="2204864"/>
            <a:ext cx="7452816" cy="39212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/>
              <a:t>Участник ГИА, сдающий только </a:t>
            </a:r>
            <a:r>
              <a:rPr lang="ru-RU" sz="3200" dirty="0" smtClean="0">
                <a:solidFill>
                  <a:srgbClr val="FF0000"/>
                </a:solidFill>
              </a:rPr>
              <a:t>два обязательных </a:t>
            </a:r>
            <a:r>
              <a:rPr lang="ru-RU" sz="3200" dirty="0" smtClean="0"/>
              <a:t>учебных предмета, допускается к повторной сдаче ГИА в резервные сроки, если получил </a:t>
            </a:r>
            <a:r>
              <a:rPr lang="ru-RU" sz="3200" dirty="0" smtClean="0">
                <a:solidFill>
                  <a:srgbClr val="FF0000"/>
                </a:solidFill>
              </a:rPr>
              <a:t>неудовлетворительный результат по одному </a:t>
            </a:r>
            <a:r>
              <a:rPr lang="ru-RU" sz="3200" dirty="0" smtClean="0"/>
              <a:t>учебному предмету.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 повторном прохождении ГИА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7538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>Памятка о правилах </a:t>
            </a:r>
            <a:r>
              <a:rPr lang="ru-RU" sz="4000" b="1" smtClean="0"/>
              <a:t>проведения ОГЭ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1" y="1412776"/>
            <a:ext cx="7920880" cy="4752528"/>
          </a:xfrm>
        </p:spPr>
        <p:txBody>
          <a:bodyPr>
            <a:normAutofit fontScale="850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3200" dirty="0" smtClean="0"/>
              <a:t>ППЭ оборудуются средствами видеонаблюдения, средствами подавления сигналов связи, </a:t>
            </a:r>
            <a:r>
              <a:rPr lang="ru-RU" sz="3200" b="1" dirty="0" smtClean="0"/>
              <a:t>металлоискателями</a:t>
            </a:r>
            <a:r>
              <a:rPr lang="ru-RU" sz="32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ru-RU" sz="3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3200" dirty="0" smtClean="0"/>
              <a:t>ОГЭ начинается в 10.00.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200" dirty="0" smtClean="0"/>
              <a:t>Вход участников начинается с 9.00.</a:t>
            </a:r>
          </a:p>
          <a:p>
            <a:pPr marL="0" indent="0">
              <a:spcBef>
                <a:spcPts val="0"/>
              </a:spcBef>
              <a:buNone/>
            </a:pPr>
            <a:endParaRPr lang="ru-RU" sz="32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3200" dirty="0" smtClean="0"/>
              <a:t>Допуск участников ОГЭ осуществляется при наличии документа, удостоверяющего личность. (В случае </a:t>
            </a:r>
            <a:r>
              <a:rPr lang="ru-RU" sz="3200" b="1" dirty="0" smtClean="0"/>
              <a:t>отсутствия паспорта по объективным причинам</a:t>
            </a:r>
            <a:r>
              <a:rPr lang="ru-RU" sz="3200" dirty="0" smtClean="0"/>
              <a:t>, участник допускается после письменного подтверждения его личности)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7466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/>
              <a:t>Если участник </a:t>
            </a:r>
            <a:r>
              <a:rPr lang="ru-RU" sz="3200" dirty="0" smtClean="0"/>
              <a:t>ОГЭ </a:t>
            </a:r>
            <a:r>
              <a:rPr lang="ru-RU" sz="3200" dirty="0"/>
              <a:t>опоздал на экзамен, он допускается к сдаче </a:t>
            </a:r>
            <a:r>
              <a:rPr lang="ru-RU" sz="3200" dirty="0" smtClean="0"/>
              <a:t>ОГЭ</a:t>
            </a:r>
            <a:r>
              <a:rPr lang="ru-RU" sz="3200" dirty="0"/>
              <a:t>. Время окончания экзамена </a:t>
            </a:r>
            <a:r>
              <a:rPr lang="ru-RU" sz="3200" b="1" dirty="0"/>
              <a:t>не </a:t>
            </a:r>
            <a:r>
              <a:rPr lang="ru-RU" sz="3200" b="1" dirty="0" smtClean="0"/>
              <a:t>продлевается</a:t>
            </a:r>
            <a:r>
              <a:rPr lang="ru-RU" sz="3200" dirty="0" smtClean="0"/>
              <a:t>, повторное включение аудиозаписи </a:t>
            </a:r>
            <a:r>
              <a:rPr lang="ru-RU" sz="3200" b="1" dirty="0" smtClean="0"/>
              <a:t>не производится</a:t>
            </a:r>
            <a:r>
              <a:rPr lang="ru-RU" sz="3200" dirty="0" smtClean="0"/>
              <a:t>. Повторный </a:t>
            </a:r>
            <a:r>
              <a:rPr lang="ru-RU" sz="3200" dirty="0"/>
              <a:t>инструктаж </a:t>
            </a:r>
            <a:r>
              <a:rPr lang="ru-RU" sz="3200" b="1" dirty="0"/>
              <a:t>не проводится</a:t>
            </a:r>
            <a:r>
              <a:rPr lang="ru-RU" sz="3200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Памятка о правилах проведения </a:t>
            </a:r>
            <a:r>
              <a:rPr lang="ru-RU" sz="3600" b="1" dirty="0" smtClean="0"/>
              <a:t>ЕГЭ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3940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/>
              <a:t>Памятка о правилах проведения </a:t>
            </a:r>
            <a:r>
              <a:rPr lang="ru-RU" sz="4000" b="1" dirty="0" smtClean="0"/>
              <a:t>ОГЭ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9" y="2060848"/>
            <a:ext cx="7596832" cy="40653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В день проведения экзамена в ППЭ участникам ОГЭ </a:t>
            </a:r>
            <a:r>
              <a:rPr lang="ru-RU" b="1" dirty="0" smtClean="0">
                <a:solidFill>
                  <a:srgbClr val="FF0000"/>
                </a:solidFill>
              </a:rPr>
              <a:t>запрещается иметь при себе:</a:t>
            </a:r>
          </a:p>
          <a:p>
            <a:pPr>
              <a:buFontTx/>
              <a:buChar char="-"/>
            </a:pPr>
            <a:r>
              <a:rPr lang="ru-RU" dirty="0" smtClean="0"/>
              <a:t>уведомление о регистрации на экзамене,</a:t>
            </a:r>
          </a:p>
          <a:p>
            <a:pPr>
              <a:buFontTx/>
              <a:buChar char="-"/>
            </a:pPr>
            <a:r>
              <a:rPr lang="ru-RU" dirty="0" smtClean="0"/>
              <a:t>средства связи,</a:t>
            </a:r>
          </a:p>
          <a:p>
            <a:pPr>
              <a:buFontTx/>
              <a:buChar char="-"/>
            </a:pPr>
            <a:r>
              <a:rPr lang="ru-RU" dirty="0" smtClean="0"/>
              <a:t>электронно-вычислительную технику,</a:t>
            </a:r>
          </a:p>
          <a:p>
            <a:pPr>
              <a:buFontTx/>
              <a:buChar char="-"/>
            </a:pPr>
            <a:r>
              <a:rPr lang="ru-RU" dirty="0" smtClean="0"/>
              <a:t>фото, аудио и видео аппаратуру,</a:t>
            </a:r>
          </a:p>
          <a:p>
            <a:pPr>
              <a:buFontTx/>
              <a:buChar char="-"/>
            </a:pPr>
            <a:r>
              <a:rPr lang="ru-RU" dirty="0" smtClean="0"/>
              <a:t>справочные материалы,</a:t>
            </a:r>
          </a:p>
          <a:p>
            <a:pPr>
              <a:buFontTx/>
              <a:buChar char="-"/>
            </a:pPr>
            <a:r>
              <a:rPr lang="ru-RU" dirty="0" smtClean="0"/>
              <a:t>письменные заметки, </a:t>
            </a:r>
          </a:p>
          <a:p>
            <a:pPr>
              <a:buFontTx/>
              <a:buChar char="-"/>
            </a:pPr>
            <a:r>
              <a:rPr lang="ru-RU" dirty="0" smtClean="0"/>
              <a:t>иные средства хранения и передачи информации.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0710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Памятка о правилах проведения </a:t>
            </a:r>
            <a:r>
              <a:rPr lang="ru-RU" sz="4000" b="1" dirty="0" smtClean="0"/>
              <a:t>ОГЭ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1" y="2204864"/>
            <a:ext cx="7668840" cy="39212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/>
              <a:t>В день проведения экзамена в ППЭ участникам </a:t>
            </a:r>
            <a:r>
              <a:rPr lang="ru-RU" sz="2800" dirty="0" smtClean="0"/>
              <a:t>ОГЭ </a:t>
            </a:r>
            <a:r>
              <a:rPr lang="ru-RU" sz="2800" b="1" dirty="0" smtClean="0">
                <a:solidFill>
                  <a:srgbClr val="FF0000"/>
                </a:solidFill>
              </a:rPr>
              <a:t>запрещается:</a:t>
            </a:r>
          </a:p>
          <a:p>
            <a:pPr>
              <a:buFontTx/>
              <a:buChar char="-"/>
            </a:pPr>
            <a:r>
              <a:rPr lang="ru-RU" sz="2800" dirty="0" smtClean="0"/>
              <a:t>выносить из аудиторий письменные заметки и другие средства хранения и передачи информации,</a:t>
            </a:r>
          </a:p>
          <a:p>
            <a:pPr>
              <a:buFontTx/>
              <a:buChar char="-"/>
            </a:pPr>
            <a:r>
              <a:rPr lang="ru-RU" sz="2800" dirty="0" smtClean="0"/>
              <a:t>выносить </a:t>
            </a:r>
            <a:r>
              <a:rPr lang="ru-RU" sz="2800" dirty="0"/>
              <a:t>из </a:t>
            </a:r>
            <a:r>
              <a:rPr lang="ru-RU" sz="2800" dirty="0" smtClean="0"/>
              <a:t>аудиторий экзаменационные материалы (в том числе КИМ и черновики),</a:t>
            </a:r>
          </a:p>
          <a:p>
            <a:pPr>
              <a:buFontTx/>
              <a:buChar char="-"/>
            </a:pPr>
            <a:r>
              <a:rPr lang="ru-RU" sz="2800" dirty="0" smtClean="0"/>
              <a:t>фотографировать экзаменационные материалы.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679176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На экзамен можно взять с собой только необходимые вещи:</a:t>
            </a:r>
          </a:p>
          <a:p>
            <a:pPr>
              <a:buFontTx/>
              <a:buChar char="-"/>
            </a:pPr>
            <a:r>
              <a:rPr lang="ru-RU" dirty="0"/>
              <a:t>паспорт без обложки,</a:t>
            </a:r>
          </a:p>
          <a:p>
            <a:pPr>
              <a:buFontTx/>
              <a:buChar char="-"/>
            </a:pPr>
            <a:r>
              <a:rPr lang="ru-RU" dirty="0"/>
              <a:t>черную </a:t>
            </a:r>
            <a:r>
              <a:rPr lang="ru-RU" dirty="0" err="1"/>
              <a:t>гелевую</a:t>
            </a:r>
            <a:r>
              <a:rPr lang="ru-RU" dirty="0"/>
              <a:t> </a:t>
            </a:r>
            <a:r>
              <a:rPr lang="ru-RU" dirty="0" smtClean="0"/>
              <a:t>ручку,</a:t>
            </a:r>
            <a:endParaRPr lang="ru-RU" dirty="0"/>
          </a:p>
          <a:p>
            <a:pPr>
              <a:buFontTx/>
              <a:buChar char="-"/>
            </a:pPr>
            <a:r>
              <a:rPr lang="ru-RU" dirty="0" smtClean="0"/>
              <a:t>разрешенные предметы,</a:t>
            </a:r>
            <a:endParaRPr lang="ru-RU" dirty="0"/>
          </a:p>
          <a:p>
            <a:pPr>
              <a:buFontTx/>
              <a:buChar char="-"/>
            </a:pPr>
            <a:r>
              <a:rPr lang="ru-RU" dirty="0"/>
              <a:t>лекарства (при необходимости</a:t>
            </a:r>
            <a:r>
              <a:rPr lang="ru-RU" dirty="0" smtClean="0"/>
              <a:t>), </a:t>
            </a:r>
          </a:p>
          <a:p>
            <a:pPr>
              <a:buFontTx/>
              <a:buChar char="-"/>
            </a:pPr>
            <a:r>
              <a:rPr lang="ru-RU" dirty="0" smtClean="0"/>
              <a:t>продукты </a:t>
            </a:r>
            <a:r>
              <a:rPr lang="ru-RU" dirty="0"/>
              <a:t>питания для дополнительного приема пищи (перекус), бутилированная питьевая вода </a:t>
            </a:r>
            <a:r>
              <a:rPr lang="ru-RU" b="1" dirty="0" smtClean="0"/>
              <a:t>при условии, что упаковка указанных продуктов питания и воды, а также их потребление не будут отвлекать других участников ГИА от выполнения ими экзаменационной работы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Памятка о правилах проведения </a:t>
            </a:r>
            <a:r>
              <a:rPr lang="ru-RU" sz="3600" b="1" dirty="0" smtClean="0"/>
              <a:t>ОГЭ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94838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340768"/>
            <a:ext cx="8280919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Участники </a:t>
            </a:r>
            <a:r>
              <a:rPr lang="ru-RU" dirty="0" smtClean="0"/>
              <a:t>ОГЭ </a:t>
            </a:r>
            <a:r>
              <a:rPr lang="ru-RU" dirty="0"/>
              <a:t>занимают места в аудитории в соответствии со списками распределения. Изменение рабочего места </a:t>
            </a:r>
            <a:r>
              <a:rPr lang="ru-RU" dirty="0">
                <a:solidFill>
                  <a:srgbClr val="FF0000"/>
                </a:solidFill>
              </a:rPr>
              <a:t>запрещено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Во время экзамена участникам </a:t>
            </a:r>
            <a:r>
              <a:rPr lang="ru-RU" dirty="0" smtClean="0"/>
              <a:t>ОГЭ </a:t>
            </a:r>
            <a:r>
              <a:rPr lang="ru-RU" dirty="0">
                <a:solidFill>
                  <a:srgbClr val="FF0000"/>
                </a:solidFill>
              </a:rPr>
              <a:t>запрещается </a:t>
            </a:r>
            <a:r>
              <a:rPr lang="ru-RU" dirty="0"/>
              <a:t>общаться друг с другом, свободно перемещаться по аудитории и ППЭ, выходить из аудитории без разрешения организатора.</a:t>
            </a:r>
          </a:p>
          <a:p>
            <a:pPr marL="0" indent="0">
              <a:buNone/>
            </a:pPr>
            <a:r>
              <a:rPr lang="ru-RU" dirty="0"/>
              <a:t>При выходе из аудитории следует оставить экзаменационные материалы, черновики и письменные принадлежности на рабочем столе</a:t>
            </a:r>
            <a:r>
              <a:rPr lang="ru-RU" dirty="0" smtClean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Памятка о правилах проведения </a:t>
            </a:r>
            <a:r>
              <a:rPr lang="ru-RU" sz="3600" b="1" dirty="0" smtClean="0"/>
              <a:t>ОГЭ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701713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200" dirty="0"/>
              <a:t>Участники </a:t>
            </a:r>
            <a:r>
              <a:rPr lang="ru-RU" sz="3200" dirty="0" smtClean="0"/>
              <a:t>ОГЭ</a:t>
            </a:r>
            <a:r>
              <a:rPr lang="ru-RU" sz="3200" dirty="0"/>
              <a:t>, нарушившие Порядок проведения ГИА, </a:t>
            </a:r>
            <a:r>
              <a:rPr lang="ru-RU" sz="3200" dirty="0">
                <a:solidFill>
                  <a:srgbClr val="FF0000"/>
                </a:solidFill>
              </a:rPr>
              <a:t>удаляются с экзамена</a:t>
            </a:r>
            <a:r>
              <a:rPr lang="ru-RU" sz="3200" dirty="0"/>
              <a:t>. ГЭК принимает решение об </a:t>
            </a:r>
            <a:r>
              <a:rPr lang="ru-RU" sz="3200" dirty="0" smtClean="0"/>
              <a:t>аннулировании </a:t>
            </a:r>
            <a:r>
              <a:rPr lang="ru-RU" sz="3200" dirty="0"/>
              <a:t>результатов участника </a:t>
            </a:r>
            <a:r>
              <a:rPr lang="ru-RU" sz="3200" dirty="0" smtClean="0"/>
              <a:t>ОГЭ </a:t>
            </a:r>
            <a:r>
              <a:rPr lang="ru-RU" sz="3200" dirty="0"/>
              <a:t>по соответствующему предмету</a:t>
            </a:r>
            <a:r>
              <a:rPr lang="ru-RU" sz="3200" dirty="0" smtClean="0"/>
              <a:t>.</a:t>
            </a:r>
            <a:endParaRPr lang="ru-RU" sz="32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Памятка о правилах проведения </a:t>
            </a:r>
            <a:r>
              <a:rPr lang="ru-RU" sz="3600" b="1" dirty="0" smtClean="0"/>
              <a:t>ОГЭ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823452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704088"/>
            <a:ext cx="857929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/>
              <a:t>О недопущении нарушений установленного порядка 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В случае нарушения установленного Порядка участники ОГЭ могут быть привлечены к </a:t>
            </a:r>
            <a:r>
              <a:rPr lang="ru-RU" dirty="0" smtClean="0">
                <a:solidFill>
                  <a:srgbClr val="FF0000"/>
                </a:solidFill>
              </a:rPr>
              <a:t>дисциплинарной и (или) административной ответственности</a:t>
            </a:r>
            <a:r>
              <a:rPr lang="ru-RU" dirty="0" smtClean="0"/>
              <a:t>. 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Административная ответственность установлена частью 4 статьи 19.30 Кодекса РФ об административных правонарушениях.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7593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800" dirty="0" smtClean="0"/>
              <a:t>К ГИА допускаются обучающиеся, не имеющие академической задолженности, в полном объеме выполнившие учебный план (имеющие годовые оценки по всем предметам учебного плана за 9 класс не ниже удовлетворительных), а также имеющие результат «зачет» за итоговое собеседование по русскому языку.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Допуск к ГИА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77766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5" y="1591056"/>
            <a:ext cx="7452816" cy="45351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Экзаменационная работа выполняется </a:t>
            </a:r>
            <a:r>
              <a:rPr lang="ru-RU" dirty="0" err="1" smtClean="0"/>
              <a:t>гелевой</a:t>
            </a:r>
            <a:r>
              <a:rPr lang="ru-RU" dirty="0" smtClean="0"/>
              <a:t>, капиллярной ручкой с чернилами черного </a:t>
            </a:r>
            <a:r>
              <a:rPr lang="ru-RU" dirty="0"/>
              <a:t>цвета (</a:t>
            </a:r>
            <a:r>
              <a:rPr lang="ru-RU" b="1" dirty="0"/>
              <a:t>экзаменационная работа, выполненная другими письменными принадлежностями, не обрабатывается и не проверяется</a:t>
            </a:r>
            <a:r>
              <a:rPr lang="ru-RU" dirty="0"/>
              <a:t>), наличие карандаша ЗАПРЕЩЕНО.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Участник ОГЭ может использовать черновик (</a:t>
            </a:r>
            <a:r>
              <a:rPr lang="ru-RU" b="1" dirty="0" smtClean="0"/>
              <a:t>кроме раздела «Говорение» ОГЭ по английскому языку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dirty="0" smtClean="0"/>
              <a:t>Черновики не проверяются!!!</a:t>
            </a:r>
          </a:p>
          <a:p>
            <a:pPr marL="0" indent="0">
              <a:buNone/>
            </a:pPr>
            <a:r>
              <a:rPr lang="ru-RU" dirty="0" smtClean="0"/>
              <a:t>Участник ОГЭ </a:t>
            </a:r>
            <a:r>
              <a:rPr lang="ru-RU" dirty="0" smtClean="0">
                <a:solidFill>
                  <a:srgbClr val="FF0000"/>
                </a:solidFill>
              </a:rPr>
              <a:t>может делать пометки </a:t>
            </a:r>
            <a:r>
              <a:rPr lang="ru-RU" dirty="0" smtClean="0"/>
              <a:t>в КИМ.</a:t>
            </a:r>
          </a:p>
          <a:p>
            <a:pPr marL="0" indent="0">
              <a:buNone/>
            </a:pPr>
            <a:r>
              <a:rPr lang="ru-RU" dirty="0"/>
              <a:t>Черновики и КИМ не проверяются и записи в них не учитываются при обработке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Памятка о правилах проведения </a:t>
            </a:r>
            <a:r>
              <a:rPr lang="ru-RU" sz="3600" b="1" dirty="0" smtClean="0"/>
              <a:t>ОГЭ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818044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800" dirty="0"/>
              <a:t>Участник </a:t>
            </a:r>
            <a:r>
              <a:rPr lang="ru-RU" sz="2800" dirty="0" smtClean="0"/>
              <a:t>ОГЭ</a:t>
            </a:r>
            <a:r>
              <a:rPr lang="ru-RU" sz="2800" dirty="0"/>
              <a:t>, который по состоянию здоровья или другим объективным причинам не может завершить выполнение экзаменационной работы, имеет право досрочно сдать экзаменационные материалы и покинуть аудиторию. В дальнейшем участник по решению председателя ГЭК сможет сдать экзамен по данному предмету в дополнительные сроки.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Памятка о правилах проведения </a:t>
            </a:r>
            <a:r>
              <a:rPr lang="ru-RU" sz="3600" b="1" dirty="0" smtClean="0"/>
              <a:t>ОГЭ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65935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5" y="1844824"/>
            <a:ext cx="7452816" cy="4281339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2800" dirty="0"/>
              <a:t>После </a:t>
            </a:r>
            <a:r>
              <a:rPr lang="ru-RU" sz="2800" dirty="0" smtClean="0"/>
              <a:t>утверждения председателем </a:t>
            </a:r>
            <a:r>
              <a:rPr lang="ru-RU" sz="2800" dirty="0"/>
              <a:t>ГЭК, результаты </a:t>
            </a:r>
            <a:r>
              <a:rPr lang="ru-RU" sz="2800" dirty="0" smtClean="0"/>
              <a:t>ОГЭ передаются </a:t>
            </a:r>
            <a:r>
              <a:rPr lang="ru-RU" sz="2800" dirty="0"/>
              <a:t>в образовательные </a:t>
            </a:r>
            <a:r>
              <a:rPr lang="ru-RU" sz="2800" dirty="0" smtClean="0"/>
              <a:t>организации. </a:t>
            </a:r>
            <a:r>
              <a:rPr lang="ru-RU" sz="2800" dirty="0" smtClean="0">
                <a:solidFill>
                  <a:srgbClr val="FF0000"/>
                </a:solidFill>
              </a:rPr>
              <a:t>Аннулирование результатов возможно в случае выявления нарушений Порядка ГИА</a:t>
            </a:r>
            <a:r>
              <a:rPr lang="ru-RU" sz="2800" dirty="0" smtClean="0"/>
              <a:t>. Ознакомление </a:t>
            </a:r>
            <a:r>
              <a:rPr lang="ru-RU" sz="2800" dirty="0"/>
              <a:t>с результатами </a:t>
            </a:r>
            <a:r>
              <a:rPr lang="ru-RU" sz="2800" dirty="0" smtClean="0"/>
              <a:t>ОГЭ </a:t>
            </a:r>
            <a:r>
              <a:rPr lang="ru-RU" sz="2800" dirty="0"/>
              <a:t>участниками </a:t>
            </a:r>
            <a:r>
              <a:rPr lang="ru-RU" sz="2800" dirty="0" smtClean="0"/>
              <a:t>ОГЭ </a:t>
            </a:r>
            <a:r>
              <a:rPr lang="ru-RU" sz="2800" dirty="0"/>
              <a:t>осуществляется в течение </a:t>
            </a:r>
            <a:r>
              <a:rPr lang="ru-RU" sz="2800" dirty="0">
                <a:solidFill>
                  <a:srgbClr val="FF0000"/>
                </a:solidFill>
              </a:rPr>
              <a:t>одного рабочего дня </a:t>
            </a:r>
            <a:r>
              <a:rPr lang="ru-RU" sz="2800" dirty="0"/>
              <a:t> со дня их передачи в образовательные организации</a:t>
            </a:r>
            <a:r>
              <a:rPr lang="ru-RU" sz="2800" dirty="0" smtClean="0"/>
              <a:t>. Указанный день является официальным днем объявления результатов.</a:t>
            </a:r>
            <a:endParaRPr lang="ru-RU" sz="2800" dirty="0"/>
          </a:p>
          <a:p>
            <a:pPr marL="0" indent="0" algn="just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Памятка о правилах проведения </a:t>
            </a:r>
            <a:r>
              <a:rPr lang="ru-RU" sz="3600" b="1" dirty="0" smtClean="0"/>
              <a:t>ОГЭ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983161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5" y="1988840"/>
            <a:ext cx="7452816" cy="413732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Приказ Департамента образования Орловской области от 03.04.2025 №524 «Об утверждении Алгоритма действий работников пунктов проведения экзаменов в отношении участников государственной итоговой аттестации по образовательным программам основного общего и среднего общего образования в случае объявления ракетной опасности»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Ракетная опасность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00036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397270"/>
              </p:ext>
            </p:extLst>
          </p:nvPr>
        </p:nvGraphicFramePr>
        <p:xfrm>
          <a:off x="871538" y="1484787"/>
          <a:ext cx="7408863" cy="5212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8374">
                  <a:extLst>
                    <a:ext uri="{9D8B030D-6E8A-4147-A177-3AD203B41FA5}">
                      <a16:colId xmlns:a16="http://schemas.microsoft.com/office/drawing/2014/main" val="479701065"/>
                    </a:ext>
                  </a:extLst>
                </a:gridCol>
                <a:gridCol w="2030868">
                  <a:extLst>
                    <a:ext uri="{9D8B030D-6E8A-4147-A177-3AD203B41FA5}">
                      <a16:colId xmlns:a16="http://schemas.microsoft.com/office/drawing/2014/main" val="574495228"/>
                    </a:ext>
                  </a:extLst>
                </a:gridCol>
                <a:gridCol w="2469621">
                  <a:extLst>
                    <a:ext uri="{9D8B030D-6E8A-4147-A177-3AD203B41FA5}">
                      <a16:colId xmlns:a16="http://schemas.microsoft.com/office/drawing/2014/main" val="1481239103"/>
                    </a:ext>
                  </a:extLst>
                </a:gridCol>
              </a:tblGrid>
              <a:tr h="503079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Даты экзаменов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Официальный</a:t>
                      </a:r>
                      <a:r>
                        <a:rPr lang="ru-RU" baseline="0" dirty="0" smtClean="0"/>
                        <a:t> день ознакомления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923948"/>
                  </a:ext>
                </a:extLst>
              </a:tr>
              <a:tr h="503079">
                <a:tc>
                  <a:txBody>
                    <a:bodyPr/>
                    <a:lstStyle/>
                    <a:p>
                      <a:r>
                        <a:rPr lang="ru-RU" dirty="0" smtClean="0"/>
                        <a:t>Английский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21-22 мая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июня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99884"/>
                  </a:ext>
                </a:extLst>
              </a:tr>
              <a:tr h="503079">
                <a:tc>
                  <a:txBody>
                    <a:bodyPr/>
                    <a:lstStyle/>
                    <a:p>
                      <a:r>
                        <a:rPr lang="ru-RU" dirty="0" smtClean="0"/>
                        <a:t>Биология, информатика, обществознание, химия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 мая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 июня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970567"/>
                  </a:ext>
                </a:extLst>
              </a:tr>
              <a:tr h="503079">
                <a:tc>
                  <a:txBody>
                    <a:bodyPr/>
                    <a:lstStyle/>
                    <a:p>
                      <a:r>
                        <a:rPr lang="ru-RU" dirty="0" smtClean="0"/>
                        <a:t>География, история, физика, химия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 мая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 июня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499182"/>
                  </a:ext>
                </a:extLst>
              </a:tr>
              <a:tr h="503079"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июня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 июня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986402"/>
                  </a:ext>
                </a:extLst>
              </a:tr>
              <a:tr h="503079">
                <a:tc>
                  <a:txBody>
                    <a:bodyPr/>
                    <a:lstStyle/>
                    <a:p>
                      <a:r>
                        <a:rPr lang="ru-RU" dirty="0" smtClean="0"/>
                        <a:t>География, информатика, обществознание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июня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 июня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062869"/>
                  </a:ext>
                </a:extLst>
              </a:tr>
              <a:tr h="503079"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</a:t>
                      </a:r>
                      <a:r>
                        <a:rPr lang="ru-RU" baseline="0" dirty="0" smtClean="0"/>
                        <a:t>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 июня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 июня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978102"/>
                  </a:ext>
                </a:extLst>
              </a:tr>
              <a:tr h="503079">
                <a:tc>
                  <a:txBody>
                    <a:bodyPr/>
                    <a:lstStyle/>
                    <a:p>
                      <a:r>
                        <a:rPr lang="ru-RU" dirty="0" smtClean="0"/>
                        <a:t>Биология, информатика, литература, физика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 июня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июля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622001"/>
                  </a:ext>
                </a:extLst>
              </a:tr>
              <a:tr h="50307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819757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График объявления результатов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27328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txBody>
          <a:bodyPr/>
          <a:lstStyle/>
          <a:p>
            <a:pPr marL="0" indent="0">
              <a:buNone/>
            </a:pPr>
            <a:r>
              <a:rPr lang="en-US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check.obr57.ru</a:t>
            </a:r>
            <a:endParaRPr lang="ru-RU" sz="32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Ознакомление с результатами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t="27424" b="19689"/>
          <a:stretch/>
        </p:blipFill>
        <p:spPr>
          <a:xfrm>
            <a:off x="263010" y="2166420"/>
            <a:ext cx="8260026" cy="3494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0565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5" y="1700808"/>
            <a:ext cx="7452816" cy="4425355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www.orcoko.ru</a:t>
            </a:r>
            <a:endParaRPr lang="ru-RU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Ознакомление с результатами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9505" r="2417" b="12872"/>
          <a:stretch/>
        </p:blipFill>
        <p:spPr>
          <a:xfrm>
            <a:off x="971600" y="2060848"/>
            <a:ext cx="6840759" cy="4353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1217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arenR"/>
            </a:pPr>
            <a:r>
              <a:rPr lang="ru-RU" b="1" dirty="0"/>
              <a:t>О нарушении установленного Порядка проведения ГИА </a:t>
            </a:r>
            <a:r>
              <a:rPr lang="ru-RU" dirty="0"/>
              <a:t>– не покидая </a:t>
            </a:r>
            <a:r>
              <a:rPr lang="ru-RU" dirty="0" smtClean="0"/>
              <a:t>ППЭ (при удовлетворении апелляции результаты аннулируются).</a:t>
            </a:r>
            <a:endParaRPr lang="ru-RU" dirty="0"/>
          </a:p>
          <a:p>
            <a:pPr marL="457200" indent="-457200">
              <a:buAutoNum type="arabicParenR"/>
            </a:pPr>
            <a:r>
              <a:rPr lang="ru-RU" b="1" dirty="0"/>
              <a:t>О несогласии с выставленными баллами </a:t>
            </a:r>
            <a:r>
              <a:rPr lang="ru-RU" dirty="0"/>
              <a:t>– в течение 2 рабочих дней со дня официального объявления результатов. </a:t>
            </a:r>
            <a:r>
              <a:rPr lang="ru-RU" dirty="0" smtClean="0"/>
              <a:t>Апелляция подается дистанционно.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Апелляции по вопросам содержания и структуры </a:t>
            </a:r>
            <a:r>
              <a:rPr lang="ru-RU" dirty="0" err="1"/>
              <a:t>КИМов</a:t>
            </a:r>
            <a:r>
              <a:rPr lang="ru-RU" dirty="0"/>
              <a:t>, а также по вопросам, связанным с оцениванием результатов выполнения заданий с кратким ответом</a:t>
            </a:r>
            <a:r>
              <a:rPr lang="ru-RU" dirty="0" smtClean="0"/>
              <a:t>, нарушением обучающимся требований Порядка ГИА, неправильным </a:t>
            </a:r>
            <a:r>
              <a:rPr lang="ru-RU" dirty="0"/>
              <a:t>оформлением работы 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</a:rPr>
              <a:t>не рассматриваются</a:t>
            </a:r>
          </a:p>
          <a:p>
            <a:pPr marL="0" indent="0">
              <a:buNone/>
            </a:pPr>
            <a:r>
              <a:rPr lang="ru-RU" dirty="0" smtClean="0"/>
              <a:t>Апелляции рассматриваются в дистанционном формате.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900" b="1" dirty="0" smtClean="0"/>
              <a:t>Апелляция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531545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Конфликтная комиссия устанавливает правильность оценивания экзаменационной работы (развернутых ответов) и принимает решение об </a:t>
            </a:r>
            <a:r>
              <a:rPr lang="ru-RU" dirty="0">
                <a:solidFill>
                  <a:srgbClr val="FF0000"/>
                </a:solidFill>
              </a:rPr>
              <a:t>отклонении или удовлетворении </a:t>
            </a:r>
            <a:r>
              <a:rPr lang="ru-RU" dirty="0" smtClean="0"/>
              <a:t>(при наличии технических ошибок или ошибок при оценивании работ) апелляции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r>
              <a:rPr lang="ru-RU" dirty="0"/>
              <a:t>Баллы могут быть изменены как в сторону повышения, так и понижения. </a:t>
            </a:r>
          </a:p>
          <a:p>
            <a:pPr marL="0" indent="0" algn="just">
              <a:buNone/>
            </a:pPr>
            <a:r>
              <a:rPr lang="ru-RU" dirty="0"/>
              <a:t>Апелляция о </a:t>
            </a:r>
            <a:r>
              <a:rPr lang="ru-RU" dirty="0" smtClean="0"/>
              <a:t>нарушении установленного порядка или о несогласии </a:t>
            </a:r>
            <a:r>
              <a:rPr lang="ru-RU" dirty="0"/>
              <a:t>с выставленными баллами </a:t>
            </a:r>
            <a:r>
              <a:rPr lang="ru-RU" dirty="0">
                <a:solidFill>
                  <a:srgbClr val="FF0000"/>
                </a:solidFill>
              </a:rPr>
              <a:t>может быть отозвана </a:t>
            </a:r>
            <a:r>
              <a:rPr lang="ru-RU" dirty="0"/>
              <a:t>участником ГИА по его собственному желанию</a:t>
            </a:r>
            <a:r>
              <a:rPr lang="ru-RU" dirty="0" smtClean="0"/>
              <a:t>. Для этого участник ГИА должен написать заявление.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Апелляция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690204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/>
              <a:t>Постановление Правительства Орловской области от 6.12.2013г. №415 «Об утверждении Порядка организации индивидуального отбора учащихся при приеме либо переводе в государственные общеобразовательные организации с углубленным изучением отдельных учебных предметов»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Индивидуальный отбор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388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8207186"/>
              </p:ext>
            </p:extLst>
          </p:nvPr>
        </p:nvGraphicFramePr>
        <p:xfrm>
          <a:off x="0" y="116632"/>
          <a:ext cx="8892480" cy="69748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9672">
                  <a:extLst>
                    <a:ext uri="{9D8B030D-6E8A-4147-A177-3AD203B41FA5}">
                      <a16:colId xmlns:a16="http://schemas.microsoft.com/office/drawing/2014/main" val="2648126389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39397367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610199872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17025686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52401447"/>
                    </a:ext>
                  </a:extLst>
                </a:gridCol>
              </a:tblGrid>
              <a:tr h="4992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Дата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Предмет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Продолжительность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Что взять с собой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ОУ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extLst>
                  <a:ext uri="{0D108BD9-81ED-4DB2-BD59-A6C34878D82A}">
                    <a16:rowId xmlns:a16="http://schemas.microsoft.com/office/drawing/2014/main" val="3619050787"/>
                  </a:ext>
                </a:extLst>
              </a:tr>
              <a:tr h="2972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21 мая (СР)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Англ язык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Уст. часть – 15 мин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ОУ</a:t>
                      </a:r>
                      <a:r>
                        <a:rPr lang="ru-RU" sz="1600" dirty="0">
                          <a:effectLst/>
                        </a:rPr>
                        <a:t>№34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extLst>
                  <a:ext uri="{0D108BD9-81ED-4DB2-BD59-A6C34878D82A}">
                    <a16:rowId xmlns:a16="http://schemas.microsoft.com/office/drawing/2014/main" val="3690852547"/>
                  </a:ext>
                </a:extLst>
              </a:tr>
              <a:tr h="297221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22 мая (ЧТ)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Англ</a:t>
                      </a:r>
                      <a:r>
                        <a:rPr lang="ru-RU" sz="1600" dirty="0">
                          <a:effectLst/>
                        </a:rPr>
                        <a:t> язык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Письм</a:t>
                      </a:r>
                      <a:r>
                        <a:rPr lang="ru-RU" sz="1600" dirty="0">
                          <a:effectLst/>
                        </a:rPr>
                        <a:t>. часть – 2 </a:t>
                      </a:r>
                      <a:r>
                        <a:rPr lang="ru-RU" sz="1600" dirty="0" smtClean="0">
                          <a:effectLst/>
                        </a:rPr>
                        <a:t>ч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ОУ</a:t>
                      </a:r>
                      <a:r>
                        <a:rPr lang="ru-RU" sz="1600" dirty="0">
                          <a:effectLst/>
                        </a:rPr>
                        <a:t>№34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extLst>
                  <a:ext uri="{0D108BD9-81ED-4DB2-BD59-A6C34878D82A}">
                    <a16:rowId xmlns:a16="http://schemas.microsoft.com/office/drawing/2014/main" val="2471389136"/>
                  </a:ext>
                </a:extLst>
              </a:tr>
              <a:tr h="3861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ОУ</a:t>
                      </a:r>
                      <a:r>
                        <a:rPr lang="ru-RU" sz="1600" dirty="0">
                          <a:effectLst/>
                        </a:rPr>
                        <a:t>№50 (ГВЭ)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extLst>
                  <a:ext uri="{0D108BD9-81ED-4DB2-BD59-A6C34878D82A}">
                    <a16:rowId xmlns:a16="http://schemas.microsoft.com/office/drawing/2014/main" val="648237713"/>
                  </a:ext>
                </a:extLst>
              </a:tr>
              <a:tr h="386198"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26 мая (ПН)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Биология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 часа 30 минут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Линейка, калькулятор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ОУ</a:t>
                      </a:r>
                      <a:r>
                        <a:rPr lang="ru-RU" sz="1600" dirty="0">
                          <a:effectLst/>
                        </a:rPr>
                        <a:t>№1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extLst>
                  <a:ext uri="{0D108BD9-81ED-4DB2-BD59-A6C34878D82A}">
                    <a16:rowId xmlns:a16="http://schemas.microsoft.com/office/drawing/2014/main" val="259600003"/>
                  </a:ext>
                </a:extLst>
              </a:tr>
              <a:tr h="2972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Информатика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 часа 30 минут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ОУ</a:t>
                      </a:r>
                      <a:r>
                        <a:rPr lang="ru-RU" sz="1600" dirty="0">
                          <a:effectLst/>
                        </a:rPr>
                        <a:t>№7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extLst>
                  <a:ext uri="{0D108BD9-81ED-4DB2-BD59-A6C34878D82A}">
                    <a16:rowId xmlns:a16="http://schemas.microsoft.com/office/drawing/2014/main" val="2767666312"/>
                  </a:ext>
                </a:extLst>
              </a:tr>
              <a:tr h="2496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Химия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 часа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калькулятор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ОУ</a:t>
                      </a:r>
                      <a:r>
                        <a:rPr lang="ru-RU" sz="1600" dirty="0">
                          <a:effectLst/>
                        </a:rPr>
                        <a:t>№22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extLst>
                  <a:ext uri="{0D108BD9-81ED-4DB2-BD59-A6C34878D82A}">
                    <a16:rowId xmlns:a16="http://schemas.microsoft.com/office/drawing/2014/main" val="1211998117"/>
                  </a:ext>
                </a:extLst>
              </a:tr>
              <a:tr h="1433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Общество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 часа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715097"/>
                  </a:ext>
                </a:extLst>
              </a:tr>
              <a:tr h="3861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ОУ</a:t>
                      </a:r>
                      <a:r>
                        <a:rPr lang="ru-RU" sz="1600" dirty="0">
                          <a:effectLst/>
                        </a:rPr>
                        <a:t>№50(ГВЭ)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extLst>
                  <a:ext uri="{0D108BD9-81ED-4DB2-BD59-A6C34878D82A}">
                    <a16:rowId xmlns:a16="http://schemas.microsoft.com/office/drawing/2014/main" val="496678770"/>
                  </a:ext>
                </a:extLst>
              </a:tr>
              <a:tr h="297221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29 мая (ЧТ)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География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 часа 30 минут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Линейка, калькулятор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ОУ</a:t>
                      </a:r>
                      <a:r>
                        <a:rPr lang="ru-RU" sz="1600" dirty="0">
                          <a:effectLst/>
                        </a:rPr>
                        <a:t>№22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extLst>
                  <a:ext uri="{0D108BD9-81ED-4DB2-BD59-A6C34878D82A}">
                    <a16:rowId xmlns:a16="http://schemas.microsoft.com/office/drawing/2014/main" val="839032300"/>
                  </a:ext>
                </a:extLst>
              </a:tr>
              <a:tr h="3861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ОУ</a:t>
                      </a:r>
                      <a:r>
                        <a:rPr lang="ru-RU" sz="1600" dirty="0">
                          <a:effectLst/>
                        </a:rPr>
                        <a:t>№50(ГВЭ)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extLst>
                  <a:ext uri="{0D108BD9-81ED-4DB2-BD59-A6C34878D82A}">
                    <a16:rowId xmlns:a16="http://schemas.microsoft.com/office/drawing/2014/main" val="1691517486"/>
                  </a:ext>
                </a:extLst>
              </a:tr>
              <a:tr h="4992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Физика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 часа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Линейка, калькулятор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ОУ</a:t>
                      </a:r>
                      <a:r>
                        <a:rPr lang="ru-RU" sz="1600" dirty="0">
                          <a:effectLst/>
                        </a:rPr>
                        <a:t>№28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extLst>
                  <a:ext uri="{0D108BD9-81ED-4DB2-BD59-A6C34878D82A}">
                    <a16:rowId xmlns:a16="http://schemas.microsoft.com/office/drawing/2014/main" val="1106124688"/>
                  </a:ext>
                </a:extLst>
              </a:tr>
              <a:tr h="297221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 июня (ВТ)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Математика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 часа 55 мин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Линейка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ОУ</a:t>
                      </a:r>
                      <a:r>
                        <a:rPr lang="ru-RU" sz="1600" dirty="0">
                          <a:effectLst/>
                        </a:rPr>
                        <a:t>№38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extLst>
                  <a:ext uri="{0D108BD9-81ED-4DB2-BD59-A6C34878D82A}">
                    <a16:rowId xmlns:a16="http://schemas.microsoft.com/office/drawing/2014/main" val="3588274729"/>
                  </a:ext>
                </a:extLst>
              </a:tr>
              <a:tr h="4131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ОУ</a:t>
                      </a:r>
                      <a:r>
                        <a:rPr lang="ru-RU" sz="1600" dirty="0">
                          <a:effectLst/>
                        </a:rPr>
                        <a:t>№50(ГВЭ)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extLst>
                  <a:ext uri="{0D108BD9-81ED-4DB2-BD59-A6C34878D82A}">
                    <a16:rowId xmlns:a16="http://schemas.microsoft.com/office/drawing/2014/main" val="3944639015"/>
                  </a:ext>
                </a:extLst>
              </a:tr>
              <a:tr h="3861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 июня (ПТ)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География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 часа 30 минут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Линейка, калькулятор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ОУ</a:t>
                      </a:r>
                      <a:r>
                        <a:rPr lang="ru-RU" sz="1600" dirty="0">
                          <a:effectLst/>
                        </a:rPr>
                        <a:t>№1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extLst>
                  <a:ext uri="{0D108BD9-81ED-4DB2-BD59-A6C34878D82A}">
                    <a16:rowId xmlns:a16="http://schemas.microsoft.com/office/drawing/2014/main" val="2690127919"/>
                  </a:ext>
                </a:extLst>
              </a:tr>
              <a:tr h="297221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 </a:t>
                      </a:r>
                      <a:r>
                        <a:rPr lang="ru-RU" sz="1600" dirty="0" smtClean="0">
                          <a:effectLst/>
                        </a:rPr>
                        <a:t>июня(ПН</a:t>
                      </a:r>
                      <a:r>
                        <a:rPr lang="ru-RU" sz="1600" dirty="0">
                          <a:effectLst/>
                        </a:rPr>
                        <a:t>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Русский язык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 часа 55 мин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ОУ</a:t>
                      </a:r>
                      <a:r>
                        <a:rPr lang="ru-RU" sz="1600" dirty="0">
                          <a:effectLst/>
                        </a:rPr>
                        <a:t>№38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extLst>
                  <a:ext uri="{0D108BD9-81ED-4DB2-BD59-A6C34878D82A}">
                    <a16:rowId xmlns:a16="http://schemas.microsoft.com/office/drawing/2014/main" val="205132618"/>
                  </a:ext>
                </a:extLst>
              </a:tr>
              <a:tr h="3861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ОУ</a:t>
                      </a:r>
                      <a:r>
                        <a:rPr lang="ru-RU" sz="1600" dirty="0">
                          <a:effectLst/>
                        </a:rPr>
                        <a:t>№50(ГВЭ)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extLst>
                  <a:ext uri="{0D108BD9-81ED-4DB2-BD59-A6C34878D82A}">
                    <a16:rowId xmlns:a16="http://schemas.microsoft.com/office/drawing/2014/main" val="431009397"/>
                  </a:ext>
                </a:extLst>
              </a:tr>
              <a:tr h="297221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16 </a:t>
                      </a:r>
                      <a:r>
                        <a:rPr lang="ru-RU" sz="1600" dirty="0" smtClean="0">
                          <a:effectLst/>
                        </a:rPr>
                        <a:t>июня(ПН</a:t>
                      </a:r>
                      <a:r>
                        <a:rPr lang="ru-RU" sz="1600" dirty="0">
                          <a:effectLst/>
                        </a:rPr>
                        <a:t>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Литература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 часа 55 мин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ОУ</a:t>
                      </a:r>
                      <a:r>
                        <a:rPr lang="ru-RU" sz="1600" dirty="0">
                          <a:effectLst/>
                        </a:rPr>
                        <a:t>№1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extLst>
                  <a:ext uri="{0D108BD9-81ED-4DB2-BD59-A6C34878D82A}">
                    <a16:rowId xmlns:a16="http://schemas.microsoft.com/office/drawing/2014/main" val="2445464023"/>
                  </a:ext>
                </a:extLst>
              </a:tr>
              <a:tr h="3861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ОУ</a:t>
                      </a:r>
                      <a:r>
                        <a:rPr lang="ru-RU" sz="1600" dirty="0">
                          <a:effectLst/>
                        </a:rPr>
                        <a:t>№50(ГВЭ)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extLst>
                  <a:ext uri="{0D108BD9-81ED-4DB2-BD59-A6C34878D82A}">
                    <a16:rowId xmlns:a16="http://schemas.microsoft.com/office/drawing/2014/main" val="1186708987"/>
                  </a:ext>
                </a:extLst>
              </a:tr>
              <a:tr h="3861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Биология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 часа 30 минут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Линейка, калькулятор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ОУ</a:t>
                      </a:r>
                      <a:r>
                        <a:rPr lang="ru-RU" sz="1600" dirty="0">
                          <a:effectLst/>
                        </a:rPr>
                        <a:t>№11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1" marR="37491" marT="0" marB="0"/>
                </a:tc>
                <a:extLst>
                  <a:ext uri="{0D108BD9-81ED-4DB2-BD59-A6C34878D82A}">
                    <a16:rowId xmlns:a16="http://schemas.microsoft.com/office/drawing/2014/main" val="1947298218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338327"/>
            <a:ext cx="3168352" cy="858419"/>
          </a:xfrm>
        </p:spPr>
        <p:txBody>
          <a:bodyPr>
            <a:normAutofit/>
          </a:bodyPr>
          <a:lstStyle/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8987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Наличие итоговых оценок успеваемости «</a:t>
            </a:r>
            <a:r>
              <a:rPr lang="ru-RU" sz="2800" b="1" dirty="0" smtClean="0"/>
              <a:t>хорошо</a:t>
            </a:r>
            <a:r>
              <a:rPr lang="ru-RU" sz="2800" dirty="0" smtClean="0"/>
              <a:t>» или «</a:t>
            </a:r>
            <a:r>
              <a:rPr lang="ru-RU" sz="2800" b="1" dirty="0" smtClean="0"/>
              <a:t>отлично</a:t>
            </a:r>
            <a:r>
              <a:rPr lang="ru-RU" sz="2800" dirty="0" smtClean="0"/>
              <a:t>» по английскому языку за курс основного общего образования</a:t>
            </a:r>
          </a:p>
          <a:p>
            <a:r>
              <a:rPr lang="ru-RU" sz="2800" dirty="0" smtClean="0"/>
              <a:t>Отметка </a:t>
            </a:r>
            <a:r>
              <a:rPr lang="ru-RU" sz="2800" dirty="0"/>
              <a:t>«</a:t>
            </a:r>
            <a:r>
              <a:rPr lang="ru-RU" sz="2800" b="1" dirty="0"/>
              <a:t>хорошо</a:t>
            </a:r>
            <a:r>
              <a:rPr lang="ru-RU" sz="2800" dirty="0"/>
              <a:t>» </a:t>
            </a:r>
            <a:r>
              <a:rPr lang="ru-RU" sz="2800" dirty="0" smtClean="0"/>
              <a:t>или </a:t>
            </a:r>
            <a:r>
              <a:rPr lang="ru-RU" sz="2800" dirty="0"/>
              <a:t>«</a:t>
            </a:r>
            <a:r>
              <a:rPr lang="ru-RU" sz="2800" b="1" dirty="0"/>
              <a:t>отлично</a:t>
            </a:r>
            <a:r>
              <a:rPr lang="ru-RU" sz="2800" dirty="0"/>
              <a:t>» </a:t>
            </a:r>
            <a:r>
              <a:rPr lang="ru-RU" sz="2800" dirty="0" smtClean="0"/>
              <a:t>в рамках ГИА по английскому языку</a:t>
            </a:r>
          </a:p>
          <a:p>
            <a:r>
              <a:rPr lang="ru-RU" sz="2800" dirty="0" smtClean="0"/>
              <a:t>Индивидуальные достижения (призовые места, средний балл аттестата, количество баллов ГИА по английскому языку)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Индивидуальный отбор</a:t>
            </a:r>
          </a:p>
        </p:txBody>
      </p:sp>
    </p:spTree>
    <p:extLst>
      <p:ext uri="{BB962C8B-B14F-4D97-AF65-F5344CB8AC3E}">
        <p14:creationId xmlns:p14="http://schemas.microsoft.com/office/powerpoint/2010/main" val="312578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844824"/>
            <a:ext cx="7408333" cy="3450696"/>
          </a:xfrm>
        </p:spPr>
        <p:txBody>
          <a:bodyPr/>
          <a:lstStyle/>
          <a:p>
            <a:pPr algn="just"/>
            <a:r>
              <a:rPr lang="ru-RU" sz="2800" u="sng" dirty="0" smtClean="0">
                <a:solidFill>
                  <a:srgbClr val="FF0000"/>
                </a:solidFill>
              </a:rPr>
              <a:t>Гуманитарный профиль </a:t>
            </a:r>
            <a:r>
              <a:rPr lang="ru-RU" sz="2800" dirty="0" smtClean="0"/>
              <a:t>(математика – 4 часа, </a:t>
            </a:r>
            <a:r>
              <a:rPr lang="ru-RU" sz="2800" dirty="0" smtClean="0">
                <a:solidFill>
                  <a:srgbClr val="FF0000"/>
                </a:solidFill>
              </a:rPr>
              <a:t>английский язык – 6 часов+3 </a:t>
            </a:r>
            <a:r>
              <a:rPr lang="ru-RU" sz="2800" dirty="0" err="1" smtClean="0">
                <a:solidFill>
                  <a:srgbClr val="FF0000"/>
                </a:solidFill>
              </a:rPr>
              <a:t>спецпредмета</a:t>
            </a:r>
            <a:r>
              <a:rPr lang="ru-RU" sz="2800" dirty="0" smtClean="0">
                <a:solidFill>
                  <a:srgbClr val="FF0000"/>
                </a:solidFill>
              </a:rPr>
              <a:t>, история – 4 часа, право – 2 часа</a:t>
            </a:r>
            <a:r>
              <a:rPr lang="ru-RU" sz="2800" dirty="0" smtClean="0"/>
              <a:t>)</a:t>
            </a:r>
          </a:p>
          <a:p>
            <a:pPr algn="just"/>
            <a:r>
              <a:rPr lang="ru-RU" sz="2800" u="sng" dirty="0" smtClean="0">
                <a:solidFill>
                  <a:srgbClr val="FF0000"/>
                </a:solidFill>
              </a:rPr>
              <a:t>Социально-экономический профиль </a:t>
            </a:r>
            <a:r>
              <a:rPr lang="ru-RU" sz="2800" dirty="0"/>
              <a:t>(</a:t>
            </a:r>
            <a:r>
              <a:rPr lang="ru-RU" sz="2800" dirty="0">
                <a:solidFill>
                  <a:srgbClr val="FF0000"/>
                </a:solidFill>
              </a:rPr>
              <a:t>математика – 6 часов, английский язык – 6 часов+3 </a:t>
            </a:r>
            <a:r>
              <a:rPr lang="ru-RU" sz="2800" dirty="0" err="1">
                <a:solidFill>
                  <a:srgbClr val="FF0000"/>
                </a:solidFill>
              </a:rPr>
              <a:t>спецпредмета</a:t>
            </a:r>
            <a:r>
              <a:rPr lang="ru-RU" sz="2800" dirty="0">
                <a:solidFill>
                  <a:srgbClr val="FF0000"/>
                </a:solidFill>
              </a:rPr>
              <a:t>, </a:t>
            </a:r>
            <a:r>
              <a:rPr lang="ru-RU" sz="2800" dirty="0" smtClean="0">
                <a:solidFill>
                  <a:srgbClr val="FF0000"/>
                </a:solidFill>
              </a:rPr>
              <a:t>экономика </a:t>
            </a:r>
            <a:r>
              <a:rPr lang="ru-RU" sz="2800" dirty="0">
                <a:solidFill>
                  <a:srgbClr val="FF0000"/>
                </a:solidFill>
              </a:rPr>
              <a:t>– 2 часа</a:t>
            </a:r>
            <a:r>
              <a:rPr lang="ru-RU" sz="2800" dirty="0"/>
              <a:t>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Профильное обучение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21306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 smtClean="0"/>
              <a:t>Итоговые оценки за 9 класс </a:t>
            </a:r>
            <a:r>
              <a:rPr lang="ru-RU" sz="2800" dirty="0" smtClean="0">
                <a:solidFill>
                  <a:srgbClr val="FF0000"/>
                </a:solidFill>
              </a:rPr>
              <a:t>по русскому языку, математике и двум учебным предметам, сдаваемым по выбору учащегося,</a:t>
            </a:r>
            <a:r>
              <a:rPr lang="ru-RU" sz="2800" dirty="0" smtClean="0"/>
              <a:t> определяются как среднее арифметическое годовой и экзаменационной оценок и выставляются в аттестат целыми числами в соответствии с правилами математического округления.</a:t>
            </a:r>
          </a:p>
          <a:p>
            <a:pPr marL="0" indent="0" algn="just">
              <a:buNone/>
            </a:pPr>
            <a:r>
              <a:rPr lang="ru-RU" sz="2800" dirty="0" smtClean="0"/>
              <a:t>Итоговые оценки за 9 класс </a:t>
            </a:r>
            <a:r>
              <a:rPr lang="ru-RU" sz="2800" dirty="0" smtClean="0">
                <a:solidFill>
                  <a:srgbClr val="FF0000"/>
                </a:solidFill>
              </a:rPr>
              <a:t>по другим учебным предметам</a:t>
            </a:r>
            <a:r>
              <a:rPr lang="ru-RU" sz="2800" dirty="0" smtClean="0"/>
              <a:t> выставляются на основе годовой оценки выпускника за 9 класс.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Выставление итоговых оценок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57284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 smtClean="0"/>
              <a:t>Аттестат с отличием выдается выпускникам 9 класса, завершившим обучение по образовательным программам основного общего образования, успешно прошедшим государственную итоговую аттестацию (без учета результатов, полученных при повторном прохождении ГИА) и имеющим оценки «отлично» по всем предметам учебного плана.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Аттестат с отличием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56454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Перед экзаменом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/>
          <a:lstStyle/>
          <a:p>
            <a:r>
              <a:rPr lang="ru-RU" sz="3200" dirty="0" smtClean="0"/>
              <a:t>Найти и выложить паспорт</a:t>
            </a:r>
          </a:p>
          <a:p>
            <a:r>
              <a:rPr lang="ru-RU" sz="3200" dirty="0" smtClean="0"/>
              <a:t>Проверить ручки</a:t>
            </a:r>
          </a:p>
          <a:p>
            <a:r>
              <a:rPr lang="ru-RU" sz="3200" dirty="0" smtClean="0"/>
              <a:t>Продумать </a:t>
            </a:r>
            <a:r>
              <a:rPr lang="ru-RU" sz="3200" dirty="0" err="1" smtClean="0"/>
              <a:t>дресс</a:t>
            </a:r>
            <a:r>
              <a:rPr lang="ru-RU" sz="3200" dirty="0" smtClean="0"/>
              <a:t>-код (предусмотреть неяркую комфортную одежду с карманами)</a:t>
            </a:r>
          </a:p>
          <a:p>
            <a:r>
              <a:rPr lang="ru-RU" sz="3200" dirty="0" smtClean="0"/>
              <a:t>Взять минимум багажа (продумать, куда убрать футляр для очков)</a:t>
            </a:r>
          </a:p>
          <a:p>
            <a:r>
              <a:rPr lang="ru-RU" sz="3200" dirty="0" smtClean="0"/>
              <a:t> Взять деньги на проезд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42697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Перед экзаменом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lnSpcReduction="10000"/>
          </a:bodyPr>
          <a:lstStyle/>
          <a:p>
            <a:r>
              <a:rPr lang="ru-RU" sz="3600" dirty="0" smtClean="0"/>
              <a:t>Родители пишут разрешение самостоятельно добираться домой из ППЭ</a:t>
            </a:r>
          </a:p>
          <a:p>
            <a:r>
              <a:rPr lang="ru-RU" sz="3600" dirty="0" smtClean="0"/>
              <a:t>Если участник ОГЭ заболел или отказывается сдавать какой-либо экзамен – заранее информировать классного руководителя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5433597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</a:t>
            </a:r>
            <a:r>
              <a:rPr lang="ru-RU" smtClean="0"/>
              <a:t>за внимание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791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 smtClean="0"/>
              <a:t>Непрограммируемый калькулятор</a:t>
            </a:r>
            <a:br>
              <a:rPr lang="ru-RU" sz="4400" b="1" dirty="0" smtClean="0"/>
            </a:br>
            <a:r>
              <a:rPr lang="ru-RU" sz="2400" dirty="0"/>
              <a:t>(Приказ Министерства просвещения и </a:t>
            </a:r>
            <a:r>
              <a:rPr lang="ru-RU" sz="2400" dirty="0" err="1"/>
              <a:t>Рособрнадзора</a:t>
            </a:r>
            <a:r>
              <a:rPr lang="ru-RU" sz="2400" dirty="0"/>
              <a:t>                    от 10.01.2019 №7\16)</a:t>
            </a:r>
            <a:endParaRPr lang="ru-RU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А) обеспечивает выполнение арифметических вычислений (сложение, вычитание, умножение, деление, извлечение корня) и вычисление тригонометрических функций;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Б) не осуществляет функции средства связи, хранилища базы данных и не имеет доступа к сетям передачи данных (в том числе к сети Интернет).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864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1328949"/>
              </p:ext>
            </p:extLst>
          </p:nvPr>
        </p:nvGraphicFramePr>
        <p:xfrm>
          <a:off x="871538" y="2674938"/>
          <a:ext cx="740886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02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Отметка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«2»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«3»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«4»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«5»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Общий балл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0-14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15-25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26-32</a:t>
                      </a:r>
                    </a:p>
                    <a:p>
                      <a:pPr algn="ctr"/>
                      <a:r>
                        <a:rPr lang="ru-RU" sz="2000" dirty="0" smtClean="0"/>
                        <a:t>(Из них не менее</a:t>
                      </a:r>
                      <a:r>
                        <a:rPr lang="ru-RU" sz="2000" baseline="0" dirty="0" smtClean="0"/>
                        <a:t> 6 баллов за грамотность)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33-37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(Из них не менее</a:t>
                      </a:r>
                      <a:r>
                        <a:rPr lang="ru-RU" sz="2000" baseline="0" dirty="0" smtClean="0"/>
                        <a:t> 9 баллов за грамотность)</a:t>
                      </a:r>
                      <a:endParaRPr lang="ru-RU" sz="2000" dirty="0" smtClean="0"/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Русский язык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400720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 smtClean="0"/>
              <a:t>Математика</a:t>
            </a:r>
          </a:p>
          <a:p>
            <a:pPr marL="0" indent="0" algn="ctr">
              <a:buNone/>
            </a:pPr>
            <a:endParaRPr lang="ru-RU" sz="4800" dirty="0"/>
          </a:p>
          <a:p>
            <a:pPr marL="0" indent="0" algn="ctr">
              <a:buNone/>
            </a:pPr>
            <a:endParaRPr lang="ru-RU" sz="4800" dirty="0" smtClean="0"/>
          </a:p>
          <a:p>
            <a:pPr marL="0" indent="0" algn="ctr">
              <a:buNone/>
            </a:pPr>
            <a:endParaRPr lang="ru-RU" sz="2600" dirty="0"/>
          </a:p>
          <a:p>
            <a:pPr marL="0" indent="0" algn="ctr">
              <a:buNone/>
            </a:pPr>
            <a:r>
              <a:rPr lang="ru-RU" sz="2600" b="1" dirty="0" smtClean="0"/>
              <a:t>Положительная оценка выставляется, если на менее 2 баллов получено за модуль «Геометрия»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Математика</a:t>
            </a:r>
            <a:endParaRPr lang="ru-RU" sz="27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417253"/>
              </p:ext>
            </p:extLst>
          </p:nvPr>
        </p:nvGraphicFramePr>
        <p:xfrm>
          <a:off x="1619672" y="2780928"/>
          <a:ext cx="6000328" cy="172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0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92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0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0-6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7-14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15-21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164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4251015"/>
              </p:ext>
            </p:extLst>
          </p:nvPr>
        </p:nvGraphicFramePr>
        <p:xfrm>
          <a:off x="539552" y="2708920"/>
          <a:ext cx="740886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9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17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17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17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Отметка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«2»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«3»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«4»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«5»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Общий балл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0-28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29-45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46-57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58-68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/>
              <a:t>Английский язык</a:t>
            </a:r>
            <a:br>
              <a:rPr lang="ru-RU" sz="3600" dirty="0"/>
            </a:br>
            <a:r>
              <a:rPr lang="ru-RU" sz="2700" dirty="0"/>
              <a:t>(Приказ Департамента образования Орловской области №324 от 15.03.2019)</a:t>
            </a: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6787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2495805"/>
              </p:ext>
            </p:extLst>
          </p:nvPr>
        </p:nvGraphicFramePr>
        <p:xfrm>
          <a:off x="827583" y="1844826"/>
          <a:ext cx="7452815" cy="3962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5">
                  <a:extLst>
                    <a:ext uri="{9D8B030D-6E8A-4147-A177-3AD203B41FA5}">
                      <a16:colId xmlns:a16="http://schemas.microsoft.com/office/drawing/2014/main" val="3330979085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28650579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26125448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158655761"/>
                    </a:ext>
                  </a:extLst>
                </a:gridCol>
                <a:gridCol w="1260126">
                  <a:extLst>
                    <a:ext uri="{9D8B030D-6E8A-4147-A177-3AD203B41FA5}">
                      <a16:colId xmlns:a16="http://schemas.microsoft.com/office/drawing/2014/main" val="2746815931"/>
                    </a:ext>
                  </a:extLst>
                </a:gridCol>
              </a:tblGrid>
              <a:tr h="474604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«2»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«3»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«4»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«5»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927561"/>
                  </a:ext>
                </a:extLst>
              </a:tr>
              <a:tr h="474604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0-9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10-19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20-29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30-39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683956"/>
                  </a:ext>
                </a:extLst>
              </a:tr>
              <a:tr h="474604">
                <a:tc>
                  <a:txBody>
                    <a:bodyPr/>
                    <a:lstStyle/>
                    <a:p>
                      <a:r>
                        <a:rPr lang="ru-RU" dirty="0" smtClean="0"/>
                        <a:t>Химия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0-9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10-20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21-30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31-38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343108"/>
                  </a:ext>
                </a:extLst>
              </a:tr>
              <a:tr h="474604">
                <a:tc>
                  <a:txBody>
                    <a:bodyPr/>
                    <a:lstStyle/>
                    <a:p>
                      <a:r>
                        <a:rPr lang="ru-RU" dirty="0" smtClean="0"/>
                        <a:t>Биология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0-12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13-25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26- 37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38-47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101242"/>
                  </a:ext>
                </a:extLst>
              </a:tr>
              <a:tr h="474604">
                <a:tc>
                  <a:txBody>
                    <a:bodyPr/>
                    <a:lstStyle/>
                    <a:p>
                      <a:r>
                        <a:rPr lang="ru-RU" dirty="0" smtClean="0"/>
                        <a:t>География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0-11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12-18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19-25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26-31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556542"/>
                  </a:ext>
                </a:extLst>
              </a:tr>
              <a:tr h="474604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Обществознание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0-13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14-23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24-31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32-37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315328"/>
                  </a:ext>
                </a:extLst>
              </a:tr>
              <a:tr h="474604">
                <a:tc>
                  <a:txBody>
                    <a:bodyPr/>
                    <a:lstStyle/>
                    <a:p>
                      <a:r>
                        <a:rPr lang="ru-RU" dirty="0" smtClean="0"/>
                        <a:t>Литература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0-15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16-23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24-31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32-37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022766"/>
                  </a:ext>
                </a:extLst>
              </a:tr>
              <a:tr h="474604"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0-4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5-10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11-16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17-21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5097503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3795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О повторном прохождении ГИА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Повторно допускаются в сдаче ГИА в текущем учебном году по соответствующим учебным предметам в дополнительные сроки учащиеся, получившие на ГИА неудовлетворительные результаты не более, чем по двум учебным предметам.</a:t>
            </a:r>
          </a:p>
          <a:p>
            <a:pPr marL="0" indent="0" algn="just">
              <a:buNone/>
            </a:pPr>
            <a:r>
              <a:rPr lang="ru-RU" dirty="0" smtClean="0"/>
              <a:t>В дополнительные сроки имеют право сдать экзамен учащиеся, пропустившие ОГЭ по болезни или не завершившие ОГЭ по уважительной причине.</a:t>
            </a:r>
          </a:p>
        </p:txBody>
      </p:sp>
    </p:spTree>
    <p:extLst>
      <p:ext uri="{BB962C8B-B14F-4D97-AF65-F5344CB8AC3E}">
        <p14:creationId xmlns:p14="http://schemas.microsoft.com/office/powerpoint/2010/main" val="270746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1129</TotalTime>
  <Words>1739</Words>
  <Application>Microsoft Office PowerPoint</Application>
  <PresentationFormat>Экран (4:3)</PresentationFormat>
  <Paragraphs>286</Paragraphs>
  <Slides>36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1" baseType="lpstr">
      <vt:lpstr>Calibri</vt:lpstr>
      <vt:lpstr>Candara</vt:lpstr>
      <vt:lpstr>Symbol</vt:lpstr>
      <vt:lpstr>Times New Roman</vt:lpstr>
      <vt:lpstr>Волна</vt:lpstr>
      <vt:lpstr>ГИА – 9</vt:lpstr>
      <vt:lpstr>Допуск к ГИА</vt:lpstr>
      <vt:lpstr>Презентация PowerPoint</vt:lpstr>
      <vt:lpstr>Непрограммируемый калькулятор (Приказ Министерства просвещения и Рособрнадзора                    от 10.01.2019 №7\16)</vt:lpstr>
      <vt:lpstr>Русский язык</vt:lpstr>
      <vt:lpstr>Математика</vt:lpstr>
      <vt:lpstr>Английский язык (Приказ Департамента образования Орловской области №324 от 15.03.2019) </vt:lpstr>
      <vt:lpstr>Презентация PowerPoint</vt:lpstr>
      <vt:lpstr>О повторном прохождении ГИА</vt:lpstr>
      <vt:lpstr>О повторном прохождении ГИА</vt:lpstr>
      <vt:lpstr>О повторном прохождении ГИА</vt:lpstr>
      <vt:lpstr>Памятка о правилах проведения ОГЭ</vt:lpstr>
      <vt:lpstr>Памятка о правилах проведения ЕГЭ</vt:lpstr>
      <vt:lpstr>Памятка о правилах проведения ОГЭ</vt:lpstr>
      <vt:lpstr>Памятка о правилах проведения ОГЭ</vt:lpstr>
      <vt:lpstr>Памятка о правилах проведения ОГЭ</vt:lpstr>
      <vt:lpstr>Памятка о правилах проведения ОГЭ</vt:lpstr>
      <vt:lpstr>Памятка о правилах проведения ОГЭ</vt:lpstr>
      <vt:lpstr>О недопущении нарушений установленного порядка  </vt:lpstr>
      <vt:lpstr>Памятка о правилах проведения ОГЭ</vt:lpstr>
      <vt:lpstr>Памятка о правилах проведения ОГЭ</vt:lpstr>
      <vt:lpstr>Памятка о правилах проведения ОГЭ</vt:lpstr>
      <vt:lpstr>Ракетная опасность</vt:lpstr>
      <vt:lpstr>График объявления результатов</vt:lpstr>
      <vt:lpstr>Ознакомление с результатами</vt:lpstr>
      <vt:lpstr>Ознакомление с результатами</vt:lpstr>
      <vt:lpstr>Апелляция</vt:lpstr>
      <vt:lpstr>Апелляция</vt:lpstr>
      <vt:lpstr>Индивидуальный отбор</vt:lpstr>
      <vt:lpstr>Индивидуальный отбор</vt:lpstr>
      <vt:lpstr>Профильное обучение</vt:lpstr>
      <vt:lpstr>Выставление итоговых оценок</vt:lpstr>
      <vt:lpstr>Аттестат с отличием</vt:lpstr>
      <vt:lpstr>Перед экзаменом</vt:lpstr>
      <vt:lpstr>Перед экзаменом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ГИА – 9</dc:title>
  <dc:creator>Админ</dc:creator>
  <cp:lastModifiedBy>London</cp:lastModifiedBy>
  <cp:revision>59</cp:revision>
  <dcterms:created xsi:type="dcterms:W3CDTF">2015-04-20T13:00:04Z</dcterms:created>
  <dcterms:modified xsi:type="dcterms:W3CDTF">2025-04-23T10:46:52Z</dcterms:modified>
</cp:coreProperties>
</file>