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338" r:id="rId2"/>
    <p:sldId id="349" r:id="rId3"/>
    <p:sldId id="339" r:id="rId4"/>
    <p:sldId id="341" r:id="rId5"/>
    <p:sldId id="284" r:id="rId6"/>
    <p:sldId id="283" r:id="rId7"/>
    <p:sldId id="340" r:id="rId8"/>
    <p:sldId id="287" r:id="rId9"/>
    <p:sldId id="288" r:id="rId10"/>
    <p:sldId id="342" r:id="rId11"/>
    <p:sldId id="343" r:id="rId12"/>
    <p:sldId id="344" r:id="rId13"/>
    <p:sldId id="345" r:id="rId14"/>
    <p:sldId id="348" r:id="rId15"/>
    <p:sldId id="346" r:id="rId16"/>
    <p:sldId id="299" r:id="rId17"/>
    <p:sldId id="282" r:id="rId18"/>
    <p:sldId id="320" r:id="rId19"/>
    <p:sldId id="278" r:id="rId20"/>
    <p:sldId id="276" r:id="rId21"/>
    <p:sldId id="279" r:id="rId22"/>
    <p:sldId id="294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Государственная итоговая аттестация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620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5200" y="5143500"/>
            <a:ext cx="8253412" cy="1282700"/>
          </a:xfrm>
        </p:spPr>
        <p:txBody>
          <a:bodyPr/>
          <a:lstStyle/>
          <a:p>
            <a:pPr algn="ctr"/>
            <a:r>
              <a:rPr lang="ru-RU" dirty="0"/>
              <a:t>ИТОГОВОЕ СОЧИНЕНИЕ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10745788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rgbClr val="FF0000"/>
                </a:solidFill>
              </a:rPr>
              <a:t>Повторно к написанию итогового сочинения </a:t>
            </a:r>
            <a:r>
              <a:rPr lang="ru-RU" sz="2800" b="1" dirty="0" smtClean="0">
                <a:solidFill>
                  <a:srgbClr val="FF0000"/>
                </a:solidFill>
              </a:rPr>
              <a:t>допускаются участники: </a:t>
            </a:r>
          </a:p>
          <a:p>
            <a:pPr marL="0" indent="0">
              <a:buNone/>
            </a:pPr>
            <a:r>
              <a:rPr lang="ru-RU" sz="2800" b="1" dirty="0" smtClean="0"/>
              <a:t>• </a:t>
            </a:r>
            <a:r>
              <a:rPr lang="ru-RU" sz="2800" b="1" dirty="0"/>
              <a:t>получившие по итоговому сочинению </a:t>
            </a:r>
            <a:r>
              <a:rPr lang="ru-RU" sz="2800" b="1" dirty="0" smtClean="0"/>
              <a:t>«</a:t>
            </a:r>
            <a:r>
              <a:rPr lang="ru-RU" sz="2800" b="1" dirty="0"/>
              <a:t>незачет</a:t>
            </a:r>
            <a:r>
              <a:rPr lang="ru-RU" sz="2800" b="1" dirty="0" smtClean="0"/>
              <a:t>»; </a:t>
            </a:r>
          </a:p>
          <a:p>
            <a:pPr marL="0" indent="0">
              <a:buNone/>
            </a:pPr>
            <a:r>
              <a:rPr lang="ru-RU" sz="2800" b="1" dirty="0" smtClean="0"/>
              <a:t>• </a:t>
            </a:r>
            <a:r>
              <a:rPr lang="ru-RU" sz="2800" b="1" dirty="0"/>
              <a:t>удаленные с итогового сочинения </a:t>
            </a:r>
            <a:r>
              <a:rPr lang="ru-RU" sz="2800" b="1" dirty="0" smtClean="0"/>
              <a:t>за </a:t>
            </a:r>
            <a:r>
              <a:rPr lang="ru-RU" sz="2800" b="1" dirty="0"/>
              <a:t>нарушение </a:t>
            </a:r>
            <a:r>
              <a:rPr lang="ru-RU" sz="2800" b="1" dirty="0" smtClean="0"/>
              <a:t>требований; </a:t>
            </a:r>
          </a:p>
          <a:p>
            <a:pPr marL="0" indent="0">
              <a:buNone/>
            </a:pPr>
            <a:r>
              <a:rPr lang="ru-RU" sz="2800" b="1" dirty="0" smtClean="0"/>
              <a:t>• </a:t>
            </a:r>
            <a:r>
              <a:rPr lang="ru-RU" sz="2800" b="1" dirty="0"/>
              <a:t>не явившиеся на итоговое сочинение </a:t>
            </a:r>
            <a:r>
              <a:rPr lang="ru-RU" sz="2800" b="1" dirty="0" smtClean="0"/>
              <a:t>по </a:t>
            </a:r>
            <a:r>
              <a:rPr lang="ru-RU" sz="2800" b="1" dirty="0"/>
              <a:t>уважительным причинам, подтвержденным документально; </a:t>
            </a:r>
            <a:endParaRPr lang="ru-RU" sz="2800" b="1" dirty="0" smtClean="0"/>
          </a:p>
          <a:p>
            <a:pPr marL="0" indent="0">
              <a:buNone/>
            </a:pPr>
            <a:r>
              <a:rPr lang="ru-RU" sz="2800" b="1" dirty="0" smtClean="0"/>
              <a:t>• </a:t>
            </a:r>
            <a:r>
              <a:rPr lang="ru-RU" sz="2800" b="1" dirty="0"/>
              <a:t>не завершившие написание итогового сочинения </a:t>
            </a:r>
            <a:r>
              <a:rPr lang="ru-RU" sz="2800" b="1" dirty="0" smtClean="0"/>
              <a:t>по </a:t>
            </a:r>
            <a:r>
              <a:rPr lang="ru-RU" sz="2800" b="1" dirty="0"/>
              <a:t>уважительным </a:t>
            </a:r>
            <a:r>
              <a:rPr lang="ru-RU" sz="2800" b="1" dirty="0" smtClean="0"/>
              <a:t>причинам.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24934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7200" b="1" dirty="0" smtClean="0"/>
              <a:t>ЕГЭ</a:t>
            </a:r>
            <a:endParaRPr lang="ru-RU" sz="7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10694988" cy="421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/>
              <a:t>Заявление на участие в ГИА-11 </a:t>
            </a:r>
            <a:r>
              <a:rPr lang="ru-RU" sz="3600" b="1" dirty="0" smtClean="0"/>
              <a:t>с </a:t>
            </a:r>
            <a:r>
              <a:rPr lang="ru-RU" sz="3600" b="1" dirty="0"/>
              <a:t>указанием предметов, которые выпускник планирует сдавать в </a:t>
            </a:r>
            <a:r>
              <a:rPr lang="ru-RU" sz="3600" b="1" dirty="0" smtClean="0"/>
              <a:t>2025 </a:t>
            </a:r>
            <a:r>
              <a:rPr lang="ru-RU" sz="3600" b="1" dirty="0"/>
              <a:t>году, необходимо подать не позднее 1 февраля </a:t>
            </a:r>
            <a:r>
              <a:rPr lang="ru-RU" sz="3600" b="1" dirty="0" smtClean="0"/>
              <a:t>2025 </a:t>
            </a:r>
            <a:r>
              <a:rPr lang="ru-RU" sz="3600" b="1" dirty="0"/>
              <a:t>года</a:t>
            </a:r>
          </a:p>
        </p:txBody>
      </p:sp>
    </p:spTree>
    <p:extLst>
      <p:ext uri="{BB962C8B-B14F-4D97-AF65-F5344CB8AC3E}">
        <p14:creationId xmlns:p14="http://schemas.microsoft.com/office/powerpoint/2010/main" val="1345616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8400" y="4902200"/>
            <a:ext cx="8050212" cy="1092199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/>
              <a:t>ЕГЭ</a:t>
            </a:r>
            <a:endParaRPr lang="ru-RU" sz="6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5600" y="228600"/>
            <a:ext cx="11328400" cy="46736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rgbClr val="FF0000"/>
                </a:solidFill>
              </a:rPr>
              <a:t>Для получения аттестата выпускники текущего года сдают обязательные предметы – русский язык и математику</a:t>
            </a:r>
            <a:r>
              <a:rPr lang="ru-RU" b="1" dirty="0" smtClean="0">
                <a:solidFill>
                  <a:srgbClr val="FF0000"/>
                </a:solidFill>
              </a:rPr>
              <a:t>. </a:t>
            </a:r>
          </a:p>
          <a:p>
            <a:pPr marL="0" indent="0"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Предметы по выбору ЕГЭ 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 Физика                             Биология                    История 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 Химия                               География                Информатика </a:t>
            </a:r>
          </a:p>
          <a:p>
            <a:pPr marL="0" indent="0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 Иностранные языки      Литература              Обществознание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7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1900" y="5397500"/>
            <a:ext cx="7986712" cy="120650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/>
              <a:t>ЕГЭ по математике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900" y="101600"/>
            <a:ext cx="10947400" cy="5524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u="sng" dirty="0" smtClean="0"/>
              <a:t>Базовый уровень</a:t>
            </a:r>
          </a:p>
          <a:p>
            <a:pPr>
              <a:buFontTx/>
              <a:buChar char="-"/>
            </a:pPr>
            <a:r>
              <a:rPr lang="ru-RU" sz="2400" b="1" dirty="0" smtClean="0"/>
              <a:t>получение </a:t>
            </a:r>
            <a:r>
              <a:rPr lang="ru-RU" sz="2400" b="1" dirty="0"/>
              <a:t>аттестата, </a:t>
            </a:r>
            <a:endParaRPr lang="ru-RU" sz="2400" b="1" dirty="0" smtClean="0"/>
          </a:p>
          <a:p>
            <a:pPr>
              <a:buFontTx/>
              <a:buChar char="-"/>
            </a:pPr>
            <a:r>
              <a:rPr lang="ru-RU" sz="2400" b="1" dirty="0" smtClean="0"/>
              <a:t>поступление </a:t>
            </a:r>
            <a:r>
              <a:rPr lang="ru-RU" sz="2400" b="1" dirty="0"/>
              <a:t>в вуз на направления подготовки без математики, </a:t>
            </a:r>
            <a:endParaRPr lang="ru-RU" sz="2400" b="1" dirty="0" smtClean="0"/>
          </a:p>
          <a:p>
            <a:pPr>
              <a:buFontTx/>
              <a:buChar char="-"/>
            </a:pPr>
            <a:r>
              <a:rPr lang="ru-RU" sz="2400" b="1" dirty="0" smtClean="0"/>
              <a:t>5 </a:t>
            </a:r>
            <a:r>
              <a:rPr lang="ru-RU" sz="2400" b="1" dirty="0"/>
              <a:t>– балльная система оценивания, </a:t>
            </a:r>
            <a:endParaRPr lang="ru-RU" sz="2400" b="1" dirty="0" smtClean="0"/>
          </a:p>
          <a:p>
            <a:pPr>
              <a:buFontTx/>
              <a:buChar char="-"/>
            </a:pPr>
            <a:r>
              <a:rPr lang="ru-RU" sz="2400" b="1" dirty="0" smtClean="0"/>
              <a:t>минимальный </a:t>
            </a:r>
            <a:r>
              <a:rPr lang="ru-RU" sz="2400" b="1" dirty="0"/>
              <a:t>порог – оценка «3</a:t>
            </a:r>
            <a:r>
              <a:rPr lang="ru-RU" sz="2400" b="1" dirty="0" smtClean="0"/>
              <a:t>»</a:t>
            </a:r>
          </a:p>
          <a:p>
            <a:pPr marL="0" indent="0">
              <a:buNone/>
            </a:pPr>
            <a:r>
              <a:rPr lang="ru-RU" sz="2400" b="1" u="sng" dirty="0" smtClean="0"/>
              <a:t>Профильный уровень</a:t>
            </a:r>
          </a:p>
          <a:p>
            <a:pPr>
              <a:buFontTx/>
              <a:buChar char="-"/>
            </a:pPr>
            <a:r>
              <a:rPr lang="ru-RU" sz="2400" b="1" dirty="0" smtClean="0"/>
              <a:t>получение </a:t>
            </a:r>
            <a:r>
              <a:rPr lang="ru-RU" sz="2400" b="1" dirty="0"/>
              <a:t>аттестата, </a:t>
            </a:r>
            <a:endParaRPr lang="ru-RU" sz="2400" b="1" dirty="0" smtClean="0"/>
          </a:p>
          <a:p>
            <a:pPr>
              <a:buFontTx/>
              <a:buChar char="-"/>
            </a:pPr>
            <a:r>
              <a:rPr lang="ru-RU" sz="2400" b="1" dirty="0" smtClean="0"/>
              <a:t>поступление </a:t>
            </a:r>
            <a:r>
              <a:rPr lang="ru-RU" sz="2400" b="1" dirty="0"/>
              <a:t>в вуз на направления подготовки с математикой, </a:t>
            </a:r>
            <a:endParaRPr lang="ru-RU" sz="2400" b="1" dirty="0" smtClean="0"/>
          </a:p>
          <a:p>
            <a:pPr>
              <a:buFontTx/>
              <a:buChar char="-"/>
            </a:pPr>
            <a:r>
              <a:rPr lang="ru-RU" sz="2400" b="1" dirty="0" smtClean="0"/>
              <a:t>100 </a:t>
            </a:r>
            <a:r>
              <a:rPr lang="ru-RU" sz="2400" b="1" dirty="0"/>
              <a:t>– балльная система оценивания, </a:t>
            </a:r>
            <a:endParaRPr lang="ru-RU" sz="2400" b="1" dirty="0" smtClean="0"/>
          </a:p>
          <a:p>
            <a:pPr>
              <a:buFontTx/>
              <a:buChar char="-"/>
            </a:pPr>
            <a:r>
              <a:rPr lang="ru-RU" sz="2400" b="1" dirty="0" smtClean="0"/>
              <a:t>минимальный </a:t>
            </a:r>
            <a:r>
              <a:rPr lang="ru-RU" sz="2400" b="1" dirty="0"/>
              <a:t>порог: </a:t>
            </a:r>
            <a:r>
              <a:rPr lang="ru-RU" sz="2400" b="1" dirty="0">
                <a:solidFill>
                  <a:srgbClr val="FF0000"/>
                </a:solidFill>
              </a:rPr>
              <a:t>– 27 баллов (для получения аттестата); - 39 баллов (для поступления в вуз)</a:t>
            </a:r>
          </a:p>
        </p:txBody>
      </p:sp>
    </p:spTree>
    <p:extLst>
      <p:ext uri="{BB962C8B-B14F-4D97-AF65-F5344CB8AC3E}">
        <p14:creationId xmlns:p14="http://schemas.microsoft.com/office/powerpoint/2010/main" val="1399975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Изменения в Порядок ЕГЭ</a:t>
            </a:r>
            <a:br>
              <a:rPr lang="ru-RU" dirty="0" smtClean="0"/>
            </a:br>
            <a:r>
              <a:rPr lang="ru-RU" sz="2700" dirty="0"/>
              <a:t>(Приказ </a:t>
            </a:r>
            <a:r>
              <a:rPr lang="ru-RU" sz="2700" dirty="0" err="1"/>
              <a:t>Минпросвещения</a:t>
            </a:r>
            <a:r>
              <a:rPr lang="ru-RU" sz="2700" dirty="0"/>
              <a:t> и </a:t>
            </a:r>
            <a:r>
              <a:rPr lang="ru-RU" sz="2700" dirty="0" err="1"/>
              <a:t>Рособрнадзора</a:t>
            </a:r>
            <a:r>
              <a:rPr lang="ru-RU" sz="2700" dirty="0"/>
              <a:t> от 12.04.2024 №243\802)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330200"/>
            <a:ext cx="10593388" cy="41571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Участники ГИА вправе в дополнительные дни по своему </a:t>
            </a:r>
            <a:r>
              <a:rPr lang="ru-RU" dirty="0" smtClean="0"/>
              <a:t>желанию </a:t>
            </a:r>
            <a:r>
              <a:rPr lang="ru-RU" b="1" dirty="0" smtClean="0"/>
              <a:t>один </a:t>
            </a:r>
            <a:r>
              <a:rPr lang="ru-RU" b="1" dirty="0"/>
              <a:t>раз </a:t>
            </a:r>
            <a:r>
              <a:rPr lang="ru-RU" dirty="0"/>
              <a:t>пересдать ЕГЭ по </a:t>
            </a:r>
            <a:r>
              <a:rPr lang="ru-RU" b="1" dirty="0"/>
              <a:t>одному учебному предмету</a:t>
            </a:r>
            <a:r>
              <a:rPr lang="ru-RU" dirty="0"/>
              <a:t> по своему выбору </a:t>
            </a:r>
            <a:r>
              <a:rPr lang="ru-RU" dirty="0" smtClean="0"/>
              <a:t>из числа </a:t>
            </a:r>
            <a:r>
              <a:rPr lang="ru-RU" dirty="0"/>
              <a:t>учебных предметов, сданных в текущем </a:t>
            </a:r>
            <a:r>
              <a:rPr lang="ru-RU" dirty="0" smtClean="0"/>
              <a:t>году.</a:t>
            </a:r>
          </a:p>
          <a:p>
            <a:pPr marL="0" indent="0">
              <a:buNone/>
            </a:pPr>
            <a:r>
              <a:rPr lang="ru-RU" dirty="0" smtClean="0"/>
              <a:t>Заявления </a:t>
            </a:r>
            <a:r>
              <a:rPr lang="ru-RU" dirty="0"/>
              <a:t>подаются участниками ГИА </a:t>
            </a:r>
            <a:r>
              <a:rPr lang="ru-RU" b="1" dirty="0"/>
              <a:t>не ранее шести </a:t>
            </a:r>
            <a:r>
              <a:rPr lang="ru-RU" b="1" dirty="0" smtClean="0"/>
              <a:t>рабочих дней </a:t>
            </a:r>
            <a:r>
              <a:rPr lang="ru-RU" b="1" dirty="0"/>
              <a:t>и не позднее двух рабочих дней </a:t>
            </a:r>
            <a:r>
              <a:rPr lang="ru-RU" dirty="0"/>
              <a:t>до дня экзамена, пересдаваемого </a:t>
            </a:r>
            <a:r>
              <a:rPr lang="ru-RU" dirty="0" smtClean="0"/>
              <a:t>в дополнительный день.</a:t>
            </a:r>
          </a:p>
          <a:p>
            <a:pPr marL="0" indent="0">
              <a:buNone/>
            </a:pPr>
            <a:r>
              <a:rPr lang="ru-RU" dirty="0" smtClean="0"/>
              <a:t>Предыдущий</a:t>
            </a:r>
            <a:r>
              <a:rPr lang="ru-RU" dirty="0"/>
              <a:t> </a:t>
            </a:r>
            <a:r>
              <a:rPr lang="ru-RU" dirty="0" smtClean="0"/>
              <a:t>результат </a:t>
            </a:r>
            <a:r>
              <a:rPr lang="ru-RU" dirty="0"/>
              <a:t>ЕГЭ по пересдаваемому учебному предмету, полученный </a:t>
            </a:r>
            <a:r>
              <a:rPr lang="ru-RU" dirty="0" smtClean="0"/>
              <a:t>участником ГИА </a:t>
            </a:r>
            <a:r>
              <a:rPr lang="ru-RU" dirty="0"/>
              <a:t>в текущем </a:t>
            </a:r>
            <a:r>
              <a:rPr lang="ru-RU" dirty="0" smtClean="0"/>
              <a:t>году, аннулируется.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8645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Тренировочные экзамены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10174288" cy="3615267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Ноябрь, март – математика (региональный)</a:t>
            </a:r>
          </a:p>
          <a:p>
            <a:r>
              <a:rPr lang="ru-RU" sz="2800" b="1" dirty="0" smtClean="0"/>
              <a:t>Январь – английский язык (школьный)</a:t>
            </a:r>
          </a:p>
          <a:p>
            <a:r>
              <a:rPr lang="ru-RU" sz="2800" b="1" dirty="0" smtClean="0"/>
              <a:t>Март – пробные ЕГЭ по предметам (школьный)</a:t>
            </a:r>
          </a:p>
          <a:p>
            <a:r>
              <a:rPr lang="ru-RU" sz="2800" b="1" dirty="0" smtClean="0"/>
              <a:t>Март – английский язык (Говорение) (школьный)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8088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Выставление годовых оценок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3083950"/>
              </p:ext>
            </p:extLst>
          </p:nvPr>
        </p:nvGraphicFramePr>
        <p:xfrm>
          <a:off x="684211" y="685800"/>
          <a:ext cx="9920288" cy="3801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0144">
                  <a:extLst>
                    <a:ext uri="{9D8B030D-6E8A-4147-A177-3AD203B41FA5}">
                      <a16:colId xmlns:a16="http://schemas.microsoft.com/office/drawing/2014/main" val="2248399310"/>
                    </a:ext>
                  </a:extLst>
                </a:gridCol>
                <a:gridCol w="4960144">
                  <a:extLst>
                    <a:ext uri="{9D8B030D-6E8A-4147-A177-3AD203B41FA5}">
                      <a16:colId xmlns:a16="http://schemas.microsoft.com/office/drawing/2014/main" val="2960070734"/>
                    </a:ext>
                  </a:extLst>
                </a:gridCol>
              </a:tblGrid>
              <a:tr h="1223152"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10 класс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400" dirty="0" smtClean="0"/>
                        <a:t>11 класс</a:t>
                      </a:r>
                      <a:endParaRPr lang="ru-RU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3419673"/>
                  </a:ext>
                </a:extLst>
              </a:tr>
              <a:tr h="257838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На основании полугодовых оценок с учетом оценки</a:t>
                      </a:r>
                      <a:r>
                        <a:rPr lang="ru-RU" sz="2400" baseline="0" dirty="0" smtClean="0"/>
                        <a:t> за промежуточную аттестацию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На основании полугодовых оценок с учетом 2 полугодия:</a:t>
                      </a:r>
                    </a:p>
                    <a:p>
                      <a:r>
                        <a:rPr lang="ru-RU" sz="2400" dirty="0" smtClean="0"/>
                        <a:t>4 5 = 5</a:t>
                      </a:r>
                    </a:p>
                    <a:p>
                      <a:r>
                        <a:rPr lang="ru-RU" sz="2400" dirty="0" smtClean="0"/>
                        <a:t>5 4 = 4</a:t>
                      </a:r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9276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053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6600" b="1" dirty="0" smtClean="0"/>
              <a:t>Аттестат о среднем общем образовании</a:t>
            </a:r>
            <a:endParaRPr lang="ru-RU" sz="6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5285519"/>
              </p:ext>
            </p:extLst>
          </p:nvPr>
        </p:nvGraphicFramePr>
        <p:xfrm>
          <a:off x="152400" y="685800"/>
          <a:ext cx="11480799" cy="153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68900">
                  <a:extLst>
                    <a:ext uri="{9D8B030D-6E8A-4147-A177-3AD203B41FA5}">
                      <a16:colId xmlns:a16="http://schemas.microsoft.com/office/drawing/2014/main" val="1324371925"/>
                    </a:ext>
                  </a:extLst>
                </a:gridCol>
                <a:gridCol w="4383483">
                  <a:extLst>
                    <a:ext uri="{9D8B030D-6E8A-4147-A177-3AD203B41FA5}">
                      <a16:colId xmlns:a16="http://schemas.microsoft.com/office/drawing/2014/main" val="3543412239"/>
                    </a:ext>
                  </a:extLst>
                </a:gridCol>
                <a:gridCol w="1928416">
                  <a:extLst>
                    <a:ext uri="{9D8B030D-6E8A-4147-A177-3AD203B41FA5}">
                      <a16:colId xmlns:a16="http://schemas.microsoft.com/office/drawing/2014/main" val="2761817798"/>
                    </a:ext>
                  </a:extLst>
                </a:gridCol>
              </a:tblGrid>
              <a:tr h="63500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10 класс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11 класс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аттестат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028179"/>
                  </a:ext>
                </a:extLst>
              </a:tr>
              <a:tr h="899160">
                <a:tc>
                  <a:txBody>
                    <a:bodyPr/>
                    <a:lstStyle/>
                    <a:p>
                      <a:endParaRPr lang="ru-RU" sz="1800" b="1" dirty="0" smtClean="0"/>
                    </a:p>
                    <a:p>
                      <a:r>
                        <a:rPr lang="ru-RU" sz="1800" b="1" dirty="0" smtClean="0"/>
                        <a:t>1 полугодие   +   2 полугодие    +   год        +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dirty="0" smtClean="0"/>
                    </a:p>
                    <a:p>
                      <a:r>
                        <a:rPr lang="ru-RU" sz="1800" b="1" dirty="0" smtClean="0"/>
                        <a:t>1 полугодие  +   2 полугодие  +   год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b="1" dirty="0" smtClean="0"/>
                    </a:p>
                    <a:p>
                      <a:r>
                        <a:rPr lang="ru-RU" sz="1800" b="1" dirty="0" smtClean="0"/>
                        <a:t>/6 = аттестат</a:t>
                      </a:r>
                      <a:endParaRPr lang="ru-RU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072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42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3500" y="5245100"/>
            <a:ext cx="7885112" cy="1320800"/>
          </a:xfrm>
        </p:spPr>
        <p:txBody>
          <a:bodyPr/>
          <a:lstStyle/>
          <a:p>
            <a:pPr algn="ctr"/>
            <a:r>
              <a:rPr lang="ru-RU" b="1" dirty="0" smtClean="0"/>
              <a:t>Аттестат с отличием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5000" y="685800"/>
            <a:ext cx="11239500" cy="4394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Медаль «За особые успехи в учении» </a:t>
            </a:r>
            <a:r>
              <a:rPr lang="en-US" sz="2400" b="1" dirty="0" smtClean="0">
                <a:solidFill>
                  <a:srgbClr val="FF0000"/>
                </a:solidFill>
              </a:rPr>
              <a:t>I</a:t>
            </a:r>
            <a:r>
              <a:rPr lang="ru-RU" sz="2400" b="1" dirty="0" smtClean="0">
                <a:solidFill>
                  <a:srgbClr val="FF0000"/>
                </a:solidFill>
              </a:rPr>
              <a:t> степени:</a:t>
            </a:r>
          </a:p>
          <a:p>
            <a:pPr marL="0" indent="0">
              <a:buNone/>
            </a:pPr>
            <a:r>
              <a:rPr lang="ru-RU" sz="2400" b="1" dirty="0" smtClean="0"/>
              <a:t>Оценки «отлично» по всем предметам в аттестате,</a:t>
            </a:r>
          </a:p>
          <a:p>
            <a:pPr marL="0" indent="0">
              <a:buNone/>
            </a:pPr>
            <a:r>
              <a:rPr lang="ru-RU" sz="2400" b="1" dirty="0" smtClean="0"/>
              <a:t>Успешно пройденная ГИА</a:t>
            </a:r>
          </a:p>
          <a:p>
            <a:pPr marL="0" indent="0">
              <a:buNone/>
            </a:pPr>
            <a:r>
              <a:rPr lang="ru-RU" sz="2400" b="1" dirty="0" smtClean="0"/>
              <a:t>Не менее 70 баллов на ЕГЭ по русскому языку</a:t>
            </a:r>
          </a:p>
          <a:p>
            <a:pPr marL="0" indent="0">
              <a:buNone/>
            </a:pPr>
            <a:r>
              <a:rPr lang="ru-RU" sz="2400" b="1" dirty="0" smtClean="0"/>
              <a:t>Не менее 70 баллов на ЕГЭ по 1 из сдаваемых предметов</a:t>
            </a:r>
          </a:p>
          <a:p>
            <a:pPr marL="0" indent="0">
              <a:buNone/>
            </a:pPr>
            <a:r>
              <a:rPr lang="ru-RU" sz="2400" b="1" dirty="0">
                <a:solidFill>
                  <a:srgbClr val="FF0000"/>
                </a:solidFill>
              </a:rPr>
              <a:t>Медаль «За особые успехи в учении» </a:t>
            </a:r>
            <a:r>
              <a:rPr lang="en-US" sz="2400" b="1" dirty="0" smtClean="0">
                <a:solidFill>
                  <a:srgbClr val="FF0000"/>
                </a:solidFill>
              </a:rPr>
              <a:t>II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>
                <a:solidFill>
                  <a:srgbClr val="FF0000"/>
                </a:solidFill>
              </a:rPr>
              <a:t>степени:</a:t>
            </a:r>
          </a:p>
          <a:p>
            <a:pPr marL="0" indent="0">
              <a:buNone/>
            </a:pPr>
            <a:r>
              <a:rPr lang="ru-RU" sz="2400" b="1" dirty="0"/>
              <a:t>Оценки «отлично» по всем предметам в аттестате,</a:t>
            </a:r>
          </a:p>
          <a:p>
            <a:pPr marL="0" indent="0">
              <a:buNone/>
            </a:pPr>
            <a:r>
              <a:rPr lang="ru-RU" sz="2400" b="1" dirty="0"/>
              <a:t>Успешно пройденная ГИА</a:t>
            </a:r>
          </a:p>
          <a:p>
            <a:pPr marL="0" indent="0">
              <a:buNone/>
            </a:pPr>
            <a:r>
              <a:rPr lang="ru-RU" sz="2400" b="1" dirty="0"/>
              <a:t>Не менее </a:t>
            </a:r>
            <a:r>
              <a:rPr lang="en-US" sz="2400" b="1" dirty="0" smtClean="0"/>
              <a:t>6</a:t>
            </a:r>
            <a:r>
              <a:rPr lang="ru-RU" sz="2400" b="1" dirty="0" smtClean="0"/>
              <a:t>0 </a:t>
            </a:r>
            <a:r>
              <a:rPr lang="ru-RU" sz="2400" b="1" dirty="0"/>
              <a:t>баллов на ЕГЭ по русскому языку</a:t>
            </a:r>
          </a:p>
          <a:p>
            <a:pPr marL="0" indent="0">
              <a:buNone/>
            </a:pPr>
            <a:r>
              <a:rPr lang="ru-RU" sz="2400" b="1" dirty="0"/>
              <a:t>Не менее </a:t>
            </a:r>
            <a:r>
              <a:rPr lang="en-US" sz="2400" b="1" dirty="0" smtClean="0"/>
              <a:t>6</a:t>
            </a:r>
            <a:r>
              <a:rPr lang="ru-RU" sz="2400" b="1" dirty="0" smtClean="0"/>
              <a:t>0 </a:t>
            </a:r>
            <a:r>
              <a:rPr lang="ru-RU" sz="2400" b="1" dirty="0"/>
              <a:t>баллов на ЕГЭ по 1 из сдаваемых </a:t>
            </a:r>
            <a:r>
              <a:rPr lang="ru-RU" sz="2400" b="1" dirty="0" smtClean="0"/>
              <a:t>предметов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6598310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b="1" dirty="0" smtClean="0"/>
              <a:t>Поступление в ВУЗы</a:t>
            </a:r>
            <a:endParaRPr lang="ru-RU" sz="5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4212" y="685800"/>
            <a:ext cx="9780588" cy="3615267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4000" b="1" u="sng" dirty="0"/>
              <a:t>Индивидуальные достижения</a:t>
            </a:r>
          </a:p>
          <a:p>
            <a:r>
              <a:rPr lang="ru-RU" sz="4000" b="1" dirty="0"/>
              <a:t>Результаты итогового сочинения</a:t>
            </a:r>
          </a:p>
          <a:p>
            <a:r>
              <a:rPr lang="ru-RU" sz="4000" b="1" dirty="0"/>
              <a:t>Победы в олимпиадах, конкурсах</a:t>
            </a:r>
          </a:p>
          <a:p>
            <a:r>
              <a:rPr lang="ru-RU" sz="4000" b="1" dirty="0"/>
              <a:t>Аттестат с </a:t>
            </a:r>
            <a:r>
              <a:rPr lang="ru-RU" sz="4000" b="1" dirty="0" smtClean="0"/>
              <a:t>отличием</a:t>
            </a:r>
          </a:p>
          <a:p>
            <a:r>
              <a:rPr lang="ru-RU" sz="4000" b="1" dirty="0" smtClean="0"/>
              <a:t>Волонтерское движение</a:t>
            </a:r>
            <a:endParaRPr lang="ru-RU" sz="4000" b="1" dirty="0"/>
          </a:p>
          <a:p>
            <a:r>
              <a:rPr lang="ru-RU" sz="4000" b="1" dirty="0"/>
              <a:t>Нормы ГТО</a:t>
            </a:r>
          </a:p>
        </p:txBody>
      </p:sp>
    </p:spTree>
    <p:extLst>
      <p:ext uri="{BB962C8B-B14F-4D97-AF65-F5344CB8AC3E}">
        <p14:creationId xmlns:p14="http://schemas.microsoft.com/office/powerpoint/2010/main" val="9114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9000" y="4883150"/>
            <a:ext cx="8329612" cy="151765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/>
              <a:t>Результаты ЕГЭ-2024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139700"/>
            <a:ext cx="8534400" cy="4161367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100 баллов по литературе</a:t>
            </a:r>
          </a:p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27 </a:t>
            </a:r>
            <a:r>
              <a:rPr lang="ru-RU" sz="2400" b="1" dirty="0" err="1" smtClean="0">
                <a:solidFill>
                  <a:schemeClr val="bg2">
                    <a:lumMod val="50000"/>
                  </a:schemeClr>
                </a:solidFill>
              </a:rPr>
              <a:t>высокобалльных</a:t>
            </a:r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 результатов</a:t>
            </a:r>
          </a:p>
          <a:p>
            <a:r>
              <a:rPr lang="ru-RU" sz="2400" b="1" dirty="0" smtClean="0">
                <a:solidFill>
                  <a:schemeClr val="bg2">
                    <a:lumMod val="50000"/>
                  </a:schemeClr>
                </a:solidFill>
              </a:rPr>
              <a:t>Средний балл ЕГЭ: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309125"/>
              </p:ext>
            </p:extLst>
          </p:nvPr>
        </p:nvGraphicFramePr>
        <p:xfrm>
          <a:off x="1270000" y="2946400"/>
          <a:ext cx="8890000" cy="1936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1443671321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1477477427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1496937424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3771958343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1170568125"/>
                    </a:ext>
                  </a:extLst>
                </a:gridCol>
              </a:tblGrid>
              <a:tr h="86995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Русский язык</a:t>
                      </a: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</a:rPr>
                        <a:t>77</a:t>
                      </a:r>
                      <a:endParaRPr lang="ru-RU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Литература</a:t>
                      </a: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</a:rPr>
                        <a:t>92</a:t>
                      </a:r>
                      <a:endParaRPr lang="ru-RU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Биология</a:t>
                      </a: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</a:rPr>
                        <a:t>59</a:t>
                      </a:r>
                      <a:endParaRPr lang="ru-RU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История</a:t>
                      </a: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</a:rPr>
                        <a:t>75</a:t>
                      </a:r>
                      <a:endParaRPr lang="ru-RU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Физика</a:t>
                      </a: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</a:rPr>
                        <a:t>66</a:t>
                      </a:r>
                      <a:endParaRPr lang="ru-RU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2497454"/>
                  </a:ext>
                </a:extLst>
              </a:tr>
              <a:tr h="86995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Математика</a:t>
                      </a: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</a:rPr>
                        <a:t>66</a:t>
                      </a:r>
                      <a:endParaRPr lang="ru-RU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Общ-</a:t>
                      </a:r>
                      <a:r>
                        <a:rPr lang="ru-RU" b="1" dirty="0" err="1" smtClean="0">
                          <a:solidFill>
                            <a:srgbClr val="FF0000"/>
                          </a:solidFill>
                        </a:rPr>
                        <a:t>ние</a:t>
                      </a:r>
                      <a:endParaRPr lang="ru-RU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dirty="0" smtClean="0">
                          <a:solidFill>
                            <a:srgbClr val="FF0000"/>
                          </a:solidFill>
                        </a:rPr>
                        <a:t>67</a:t>
                      </a:r>
                    </a:p>
                    <a:p>
                      <a:pPr algn="ctr"/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>
                          <a:solidFill>
                            <a:srgbClr val="FF0000"/>
                          </a:solidFill>
                        </a:rPr>
                        <a:t>Англ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 язык </a:t>
                      </a: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</a:rPr>
                        <a:t>72</a:t>
                      </a:r>
                      <a:endParaRPr lang="ru-RU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Информатик</a:t>
                      </a: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</a:rPr>
                        <a:t>71</a:t>
                      </a:r>
                      <a:endParaRPr lang="ru-RU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Химия</a:t>
                      </a: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rgbClr val="FF0000"/>
                          </a:solidFill>
                        </a:rPr>
                        <a:t>65</a:t>
                      </a:r>
                      <a:endParaRPr lang="ru-RU" sz="2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89780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97077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b="1" dirty="0" smtClean="0"/>
              <a:t>олимпиады</a:t>
            </a:r>
            <a:endParaRPr lang="ru-RU" sz="6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685800"/>
            <a:ext cx="10038067" cy="3615267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Всероссийская олимпиада школьников</a:t>
            </a:r>
          </a:p>
          <a:p>
            <a:r>
              <a:rPr lang="ru-RU" sz="3600" b="1" dirty="0" smtClean="0"/>
              <a:t>Международные олимпиады по общеобразовательным предметам</a:t>
            </a:r>
          </a:p>
          <a:p>
            <a:r>
              <a:rPr lang="ru-RU" sz="3600" b="1" dirty="0" smtClean="0"/>
              <a:t>Олимпиады, проводимые ВУЗами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114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7200" b="1" dirty="0"/>
              <a:t>олимпиады</a:t>
            </a:r>
            <a:endParaRPr lang="ru-RU" sz="7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Льготы:</a:t>
            </a:r>
          </a:p>
          <a:p>
            <a:pPr marL="0" indent="0" algn="ctr">
              <a:buNone/>
            </a:pPr>
            <a:r>
              <a:rPr lang="ru-RU" sz="2400" b="1" dirty="0" smtClean="0"/>
              <a:t>1) поступление в ВУЗ без экзаменов,</a:t>
            </a:r>
          </a:p>
          <a:p>
            <a:pPr marL="0" indent="0" algn="ctr">
              <a:buNone/>
            </a:pPr>
            <a:r>
              <a:rPr lang="ru-RU" sz="2400" b="1" dirty="0" smtClean="0"/>
              <a:t>2) 100 баллов по профильному предмету.</a:t>
            </a:r>
          </a:p>
          <a:p>
            <a:pPr marL="0" indent="0" algn="ctr">
              <a:buNone/>
            </a:pPr>
            <a:r>
              <a:rPr lang="ru-RU" sz="2400" b="1" dirty="0" smtClean="0"/>
              <a:t>Перечень олимпиад определяется </a:t>
            </a:r>
            <a:r>
              <a:rPr lang="ru-RU" sz="2400" b="1" dirty="0" smtClean="0">
                <a:solidFill>
                  <a:srgbClr val="FF0000"/>
                </a:solidFill>
              </a:rPr>
              <a:t>до 1 ноября</a:t>
            </a:r>
            <a:r>
              <a:rPr lang="ru-RU" sz="2400" b="1" dirty="0" smtClean="0"/>
              <a:t>.</a:t>
            </a:r>
          </a:p>
          <a:p>
            <a:pPr marL="0" indent="0" algn="ctr">
              <a:buNone/>
            </a:pPr>
            <a:r>
              <a:rPr lang="en-US" sz="4000" b="1" i="1" dirty="0" smtClean="0">
                <a:solidFill>
                  <a:srgbClr val="FF0000"/>
                </a:solidFill>
              </a:rPr>
              <a:t>www.rsr-olymp.ru</a:t>
            </a:r>
            <a:endParaRPr lang="ru-RU" sz="4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94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/>
              <a:t>Спасибо за внимание!</a:t>
            </a:r>
            <a:endParaRPr lang="ru-RU" sz="54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60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10923588" cy="201506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Порядок проведения государственной итоговой аттестации по образовательным программам среднего общего </a:t>
            </a:r>
            <a:r>
              <a:rPr lang="ru-RU" sz="2400" b="1" dirty="0" smtClean="0"/>
              <a:t>образования (приказ </a:t>
            </a:r>
            <a:r>
              <a:rPr lang="ru-RU" sz="2400" b="1" dirty="0" err="1"/>
              <a:t>Минпросвещения</a:t>
            </a:r>
            <a:r>
              <a:rPr lang="ru-RU" sz="2400" b="1" dirty="0"/>
              <a:t> </a:t>
            </a:r>
            <a:r>
              <a:rPr lang="ru-RU" sz="2400" b="1" dirty="0" smtClean="0"/>
              <a:t>РФ, </a:t>
            </a:r>
            <a:br>
              <a:rPr lang="ru-RU" sz="2400" b="1" dirty="0" smtClean="0"/>
            </a:br>
            <a:r>
              <a:rPr lang="ru-RU" sz="2400" b="1" dirty="0" err="1" smtClean="0"/>
              <a:t>Рособрнадзора</a:t>
            </a:r>
            <a:r>
              <a:rPr lang="ru-RU" sz="2400" b="1" dirty="0" smtClean="0"/>
              <a:t> </a:t>
            </a:r>
            <a:r>
              <a:rPr lang="ru-RU" sz="2400" b="1" dirty="0"/>
              <a:t>от </a:t>
            </a:r>
            <a:r>
              <a:rPr lang="ru-RU" sz="2400" b="1" dirty="0" smtClean="0"/>
              <a:t>04.04.2023 </a:t>
            </a:r>
            <a:r>
              <a:rPr lang="ru-RU" sz="2400" b="1" dirty="0"/>
              <a:t>г. </a:t>
            </a:r>
            <a:r>
              <a:rPr lang="ru-RU" sz="2400" b="1" dirty="0" smtClean="0"/>
              <a:t>№233/552)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11126788" cy="36152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>
                <a:solidFill>
                  <a:srgbClr val="FF0000"/>
                </a:solidFill>
              </a:rPr>
              <a:t>К прохождению ГИА допускаются учащиеся: </a:t>
            </a:r>
            <a:endParaRPr lang="ru-RU" sz="3600" b="1" dirty="0" smtClean="0">
              <a:solidFill>
                <a:srgbClr val="FF0000"/>
              </a:solidFill>
            </a:endParaRPr>
          </a:p>
          <a:p>
            <a:r>
              <a:rPr lang="ru-RU" sz="3600" b="1" dirty="0" smtClean="0">
                <a:solidFill>
                  <a:srgbClr val="FF0000"/>
                </a:solidFill>
              </a:rPr>
              <a:t>не </a:t>
            </a:r>
            <a:r>
              <a:rPr lang="ru-RU" sz="3600" b="1" dirty="0">
                <a:solidFill>
                  <a:srgbClr val="FF0000"/>
                </a:solidFill>
              </a:rPr>
              <a:t>имеющие академической задолженности по всем предметам, </a:t>
            </a:r>
            <a:endParaRPr lang="ru-RU" sz="3600" b="1" dirty="0" smtClean="0">
              <a:solidFill>
                <a:srgbClr val="FF0000"/>
              </a:solidFill>
            </a:endParaRPr>
          </a:p>
          <a:p>
            <a:r>
              <a:rPr lang="ru-RU" sz="3600" b="1" dirty="0" smtClean="0">
                <a:solidFill>
                  <a:srgbClr val="FF0000"/>
                </a:solidFill>
              </a:rPr>
              <a:t>имеющие </a:t>
            </a:r>
            <a:r>
              <a:rPr lang="ru-RU" sz="3600" b="1" dirty="0">
                <a:solidFill>
                  <a:srgbClr val="FF0000"/>
                </a:solidFill>
              </a:rPr>
              <a:t>допуск по результатам итогового сочинения </a:t>
            </a:r>
          </a:p>
        </p:txBody>
      </p:sp>
    </p:spTree>
    <p:extLst>
      <p:ext uri="{BB962C8B-B14F-4D97-AF65-F5344CB8AC3E}">
        <p14:creationId xmlns:p14="http://schemas.microsoft.com/office/powerpoint/2010/main" val="1505797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4102100"/>
            <a:ext cx="8837612" cy="1892299"/>
          </a:xfrm>
        </p:spPr>
        <p:txBody>
          <a:bodyPr/>
          <a:lstStyle/>
          <a:p>
            <a:pPr algn="ctr"/>
            <a:r>
              <a:rPr lang="ru-RU" b="1" dirty="0" smtClean="0"/>
              <a:t>ИТОГОВОЕ СОЧИНЕНИЕ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4712" y="762000"/>
            <a:ext cx="8534400" cy="3615267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4 </a:t>
            </a:r>
            <a:r>
              <a:rPr lang="ru-RU" sz="4400" b="1" dirty="0" smtClean="0">
                <a:solidFill>
                  <a:srgbClr val="FF0000"/>
                </a:solidFill>
              </a:rPr>
              <a:t>декабря </a:t>
            </a:r>
            <a:r>
              <a:rPr lang="ru-RU" sz="4400" b="1" dirty="0" smtClean="0">
                <a:solidFill>
                  <a:srgbClr val="FF0000"/>
                </a:solidFill>
              </a:rPr>
              <a:t>2024</a:t>
            </a:r>
            <a:endParaRPr lang="ru-RU" sz="4400" b="1" dirty="0" smtClean="0">
              <a:solidFill>
                <a:srgbClr val="FF0000"/>
              </a:solidFill>
            </a:endParaRPr>
          </a:p>
          <a:p>
            <a:r>
              <a:rPr lang="ru-RU" sz="4400" b="1" dirty="0" smtClean="0">
                <a:solidFill>
                  <a:srgbClr val="FF0000"/>
                </a:solidFill>
              </a:rPr>
              <a:t>5 </a:t>
            </a:r>
            <a:r>
              <a:rPr lang="ru-RU" sz="4400" b="1" dirty="0" smtClean="0">
                <a:solidFill>
                  <a:srgbClr val="FF0000"/>
                </a:solidFill>
              </a:rPr>
              <a:t>февраля </a:t>
            </a:r>
            <a:r>
              <a:rPr lang="ru-RU" sz="4400" b="1" dirty="0" smtClean="0">
                <a:solidFill>
                  <a:srgbClr val="FF0000"/>
                </a:solidFill>
              </a:rPr>
              <a:t>2025</a:t>
            </a:r>
            <a:endParaRPr lang="ru-RU" sz="4400" b="1" dirty="0" smtClean="0">
              <a:solidFill>
                <a:srgbClr val="FF0000"/>
              </a:solidFill>
            </a:endParaRPr>
          </a:p>
          <a:p>
            <a:r>
              <a:rPr lang="ru-RU" sz="4400" b="1" dirty="0" smtClean="0">
                <a:solidFill>
                  <a:srgbClr val="FF0000"/>
                </a:solidFill>
              </a:rPr>
              <a:t>9 </a:t>
            </a:r>
            <a:r>
              <a:rPr lang="ru-RU" sz="4400" b="1" dirty="0" smtClean="0">
                <a:solidFill>
                  <a:srgbClr val="FF0000"/>
                </a:solidFill>
              </a:rPr>
              <a:t>апреля </a:t>
            </a:r>
            <a:r>
              <a:rPr lang="ru-RU" sz="4400" b="1" dirty="0" smtClean="0">
                <a:solidFill>
                  <a:srgbClr val="FF0000"/>
                </a:solidFill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2034195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Итоговое сочинение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4500" y="228600"/>
            <a:ext cx="10490200" cy="4521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600" b="1" dirty="0"/>
              <a:t>Начало – 10.00</a:t>
            </a:r>
          </a:p>
          <a:p>
            <a:pPr>
              <a:buNone/>
            </a:pPr>
            <a:r>
              <a:rPr lang="ru-RU" sz="3600" b="1" dirty="0"/>
              <a:t>Место проведения – школа №23</a:t>
            </a:r>
          </a:p>
          <a:p>
            <a:pPr>
              <a:buNone/>
            </a:pPr>
            <a:r>
              <a:rPr lang="ru-RU" sz="3600" b="1" dirty="0"/>
              <a:t>Продолжительность – 3 часа 55 минут</a:t>
            </a:r>
          </a:p>
          <a:p>
            <a:pPr>
              <a:buNone/>
            </a:pPr>
            <a:r>
              <a:rPr lang="ru-RU" sz="3600" b="1" dirty="0"/>
              <a:t>Объем – не менее 250 </a:t>
            </a:r>
            <a:r>
              <a:rPr lang="ru-RU" sz="3600" b="1" dirty="0" smtClean="0"/>
              <a:t>слов</a:t>
            </a:r>
          </a:p>
          <a:p>
            <a:pPr>
              <a:buNone/>
            </a:pPr>
            <a:r>
              <a:rPr lang="ru-RU" sz="3600" b="1" dirty="0" smtClean="0"/>
              <a:t>Рекомендуемый объем – от 350 слов</a:t>
            </a:r>
            <a:endParaRPr lang="ru-RU" sz="3600" b="1" dirty="0"/>
          </a:p>
          <a:p>
            <a:pPr>
              <a:buNone/>
            </a:pPr>
            <a:r>
              <a:rPr lang="ru-RU" sz="3600" b="1" dirty="0"/>
              <a:t>Проверка – </a:t>
            </a:r>
            <a:r>
              <a:rPr lang="ru-RU" sz="3600" b="1" dirty="0" smtClean="0"/>
              <a:t>муниципальная комиссия</a:t>
            </a:r>
            <a:endParaRPr lang="ru-RU" sz="3600" b="1" dirty="0"/>
          </a:p>
          <a:p>
            <a:pPr>
              <a:buNone/>
            </a:pPr>
            <a:r>
              <a:rPr lang="ru-RU" sz="3600" b="1" dirty="0"/>
              <a:t>Результат – зачет \ незачет</a:t>
            </a:r>
          </a:p>
        </p:txBody>
      </p:sp>
    </p:spTree>
    <p:extLst>
      <p:ext uri="{BB962C8B-B14F-4D97-AF65-F5344CB8AC3E}">
        <p14:creationId xmlns:p14="http://schemas.microsoft.com/office/powerpoint/2010/main" val="304171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/>
              <a:t>Итоговое сочинение</a:t>
            </a:r>
            <a:endParaRPr lang="ru-RU" sz="5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10555288" cy="36152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3 раздела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Темы из закрытого банка (разные темы для разных часовых поясов)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В каждый комплект включены по 2 темы из каждого раздела</a:t>
            </a:r>
          </a:p>
        </p:txBody>
      </p:sp>
    </p:spTree>
    <p:extLst>
      <p:ext uri="{BB962C8B-B14F-4D97-AF65-F5344CB8AC3E}">
        <p14:creationId xmlns:p14="http://schemas.microsoft.com/office/powerpoint/2010/main" val="2430891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5295900"/>
            <a:ext cx="9118600" cy="1155700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/>
              <a:t>Разделы 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800" y="381000"/>
            <a:ext cx="10909300" cy="48006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u="sng" dirty="0" smtClean="0">
                <a:solidFill>
                  <a:srgbClr val="FF0000"/>
                </a:solidFill>
              </a:rPr>
              <a:t>1. </a:t>
            </a:r>
            <a:r>
              <a:rPr lang="ru-RU" sz="2600" b="1" u="sng" dirty="0" smtClean="0">
                <a:solidFill>
                  <a:srgbClr val="FF0000"/>
                </a:solidFill>
              </a:rPr>
              <a:t>Духовно-нравственные ориентиры в жизни человека</a:t>
            </a:r>
          </a:p>
          <a:p>
            <a:r>
              <a:rPr lang="ru-RU" sz="2600" i="1" dirty="0" smtClean="0">
                <a:solidFill>
                  <a:srgbClr val="FF0000"/>
                </a:solidFill>
              </a:rPr>
              <a:t>Как, по-Вашему связаны понятия чести и совести? </a:t>
            </a:r>
          </a:p>
          <a:p>
            <a:r>
              <a:rPr lang="ru-RU" sz="2600" i="1" dirty="0" smtClean="0">
                <a:solidFill>
                  <a:srgbClr val="FF0000"/>
                </a:solidFill>
              </a:rPr>
              <a:t>Что Вы вкладываете в понятие «счастье»?</a:t>
            </a:r>
          </a:p>
          <a:p>
            <a:pPr marL="0" indent="0">
              <a:buNone/>
            </a:pPr>
            <a:r>
              <a:rPr lang="ru-RU" sz="2600" u="sng" dirty="0" smtClean="0">
                <a:solidFill>
                  <a:srgbClr val="FF0000"/>
                </a:solidFill>
              </a:rPr>
              <a:t>2. </a:t>
            </a:r>
            <a:r>
              <a:rPr lang="ru-RU" sz="2600" b="1" u="sng" dirty="0" smtClean="0">
                <a:solidFill>
                  <a:srgbClr val="FF0000"/>
                </a:solidFill>
              </a:rPr>
              <a:t>Семья, общество, Отечество в жизни человека</a:t>
            </a:r>
          </a:p>
          <a:p>
            <a:r>
              <a:rPr lang="ru-RU" sz="2600" i="1" dirty="0" smtClean="0">
                <a:solidFill>
                  <a:srgbClr val="FF0000"/>
                </a:solidFill>
              </a:rPr>
              <a:t>Семейные ценности и их место в жизни человека.</a:t>
            </a:r>
          </a:p>
          <a:p>
            <a:r>
              <a:rPr lang="ru-RU" sz="2600" i="1" dirty="0" smtClean="0">
                <a:solidFill>
                  <a:srgbClr val="FF0000"/>
                </a:solidFill>
              </a:rPr>
              <a:t>В чем может проявляться любовь к Отечеству?</a:t>
            </a:r>
          </a:p>
          <a:p>
            <a:pPr marL="0" indent="0">
              <a:buNone/>
            </a:pPr>
            <a:r>
              <a:rPr lang="ru-RU" sz="2600" u="sng" dirty="0" smtClean="0">
                <a:solidFill>
                  <a:srgbClr val="FF0000"/>
                </a:solidFill>
              </a:rPr>
              <a:t>3. </a:t>
            </a:r>
            <a:r>
              <a:rPr lang="ru-RU" sz="2600" b="1" u="sng" dirty="0" smtClean="0">
                <a:solidFill>
                  <a:srgbClr val="FF0000"/>
                </a:solidFill>
              </a:rPr>
              <a:t>Природа и культура в жизни человека</a:t>
            </a:r>
          </a:p>
          <a:p>
            <a:r>
              <a:rPr lang="ru-RU" sz="2600" i="1" dirty="0" smtClean="0">
                <a:solidFill>
                  <a:srgbClr val="FF0000"/>
                </a:solidFill>
              </a:rPr>
              <a:t>Способно ли явление культуры изменить взгляды человека на </a:t>
            </a:r>
            <a:r>
              <a:rPr lang="ru-RU" sz="2600" i="1" dirty="0" smtClean="0">
                <a:solidFill>
                  <a:srgbClr val="FF0000"/>
                </a:solidFill>
              </a:rPr>
              <a:t>жизнь?</a:t>
            </a:r>
            <a:endParaRPr lang="ru-RU" sz="2600" i="1" dirty="0" smtClean="0">
              <a:solidFill>
                <a:srgbClr val="FF0000"/>
              </a:solidFill>
            </a:endParaRPr>
          </a:p>
          <a:p>
            <a:r>
              <a:rPr lang="ru-RU" sz="2600" i="1" dirty="0" smtClean="0">
                <a:solidFill>
                  <a:srgbClr val="FF0000"/>
                </a:solidFill>
              </a:rPr>
              <a:t>Чему человек может научиться у природы?</a:t>
            </a:r>
            <a:endParaRPr lang="ru-RU" sz="2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3938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Итоговое сочинение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4212" y="685800"/>
            <a:ext cx="10453688" cy="361526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3200" b="1" u="sng" dirty="0"/>
              <a:t>Критерии оценивания:</a:t>
            </a:r>
          </a:p>
          <a:p>
            <a:pPr>
              <a:buNone/>
            </a:pPr>
            <a:r>
              <a:rPr lang="ru-RU" sz="3200" b="1" dirty="0"/>
              <a:t>К1   Соответствие теме</a:t>
            </a:r>
          </a:p>
          <a:p>
            <a:pPr>
              <a:buNone/>
            </a:pPr>
            <a:r>
              <a:rPr lang="ru-RU" sz="3200" b="1" dirty="0"/>
              <a:t>К2   Аргументация. Привлечение литературного материала</a:t>
            </a:r>
          </a:p>
          <a:p>
            <a:pPr>
              <a:buNone/>
            </a:pPr>
            <a:r>
              <a:rPr lang="ru-RU" sz="3200" b="1" dirty="0"/>
              <a:t>К3   Композиция и логика рассуждения</a:t>
            </a:r>
          </a:p>
          <a:p>
            <a:pPr>
              <a:buNone/>
            </a:pPr>
            <a:r>
              <a:rPr lang="ru-RU" sz="3200" b="1" dirty="0"/>
              <a:t>К4   Качество письменной речи</a:t>
            </a:r>
          </a:p>
          <a:p>
            <a:pPr>
              <a:buNone/>
            </a:pPr>
            <a:r>
              <a:rPr lang="ru-RU" sz="3200" b="1" dirty="0"/>
              <a:t>К5   Грамотность</a:t>
            </a:r>
          </a:p>
        </p:txBody>
      </p:sp>
    </p:spTree>
    <p:extLst>
      <p:ext uri="{BB962C8B-B14F-4D97-AF65-F5344CB8AC3E}">
        <p14:creationId xmlns:p14="http://schemas.microsoft.com/office/powerpoint/2010/main" val="284808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Итоговое сочинение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4212" y="685800"/>
            <a:ext cx="9374188" cy="36152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b="1" u="sng" dirty="0"/>
              <a:t>Для получения зачета</a:t>
            </a:r>
          </a:p>
          <a:p>
            <a:pPr>
              <a:buNone/>
            </a:pPr>
            <a:r>
              <a:rPr lang="ru-RU" sz="3600" dirty="0"/>
              <a:t>  нужно получить «зачет» по критериям №1,2 и «зачет» по одному из других критериев (№3-5)</a:t>
            </a:r>
          </a:p>
        </p:txBody>
      </p:sp>
    </p:spTree>
    <p:extLst>
      <p:ext uri="{BB962C8B-B14F-4D97-AF65-F5344CB8AC3E}">
        <p14:creationId xmlns:p14="http://schemas.microsoft.com/office/powerpoint/2010/main" val="459721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1321</TotalTime>
  <Words>815</Words>
  <Application>Microsoft Office PowerPoint</Application>
  <PresentationFormat>Широкоэкранный</PresentationFormat>
  <Paragraphs>146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5" baseType="lpstr">
      <vt:lpstr>Century Gothic</vt:lpstr>
      <vt:lpstr>Wingdings 3</vt:lpstr>
      <vt:lpstr>Сектор</vt:lpstr>
      <vt:lpstr>Государственная итоговая аттестация</vt:lpstr>
      <vt:lpstr>Результаты ЕГЭ-2024</vt:lpstr>
      <vt:lpstr>Порядок проведения государственной итоговой аттестации по образовательным программам среднего общего образования (приказ Минпросвещения РФ,  Рособрнадзора от 04.04.2023 г. №233/552)</vt:lpstr>
      <vt:lpstr>ИТОГОВОЕ СОЧИНЕНИЕ</vt:lpstr>
      <vt:lpstr>Итоговое сочинение</vt:lpstr>
      <vt:lpstr>Итоговое сочинение</vt:lpstr>
      <vt:lpstr>Разделы </vt:lpstr>
      <vt:lpstr>Итоговое сочинение</vt:lpstr>
      <vt:lpstr>Итоговое сочинение</vt:lpstr>
      <vt:lpstr>ИТОГОВОЕ СОЧИНЕНИЕ</vt:lpstr>
      <vt:lpstr>ЕГЭ</vt:lpstr>
      <vt:lpstr>ЕГЭ</vt:lpstr>
      <vt:lpstr>ЕГЭ по математике</vt:lpstr>
      <vt:lpstr>Изменения в Порядок ЕГЭ (Приказ Минпросвещения и Рособрнадзора от 12.04.2024 №243\802)</vt:lpstr>
      <vt:lpstr>Тренировочные экзамены</vt:lpstr>
      <vt:lpstr>Выставление годовых оценок</vt:lpstr>
      <vt:lpstr>Аттестат о среднем общем образовании</vt:lpstr>
      <vt:lpstr>Аттестат с отличием</vt:lpstr>
      <vt:lpstr>Поступление в ВУЗы</vt:lpstr>
      <vt:lpstr>олимпиады</vt:lpstr>
      <vt:lpstr>олимпиады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Государственная  итоговая аттестация</dc:title>
  <dc:creator>Админ</dc:creator>
  <cp:lastModifiedBy>London</cp:lastModifiedBy>
  <cp:revision>87</cp:revision>
  <dcterms:created xsi:type="dcterms:W3CDTF">2016-09-05T11:49:44Z</dcterms:created>
  <dcterms:modified xsi:type="dcterms:W3CDTF">2024-09-19T13:37:06Z</dcterms:modified>
</cp:coreProperties>
</file>