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74" r:id="rId3"/>
    <p:sldId id="273" r:id="rId4"/>
    <p:sldId id="278" r:id="rId5"/>
    <p:sldId id="311" r:id="rId6"/>
    <p:sldId id="314" r:id="rId7"/>
    <p:sldId id="279" r:id="rId8"/>
    <p:sldId id="280" r:id="rId9"/>
    <p:sldId id="281" r:id="rId10"/>
    <p:sldId id="282" r:id="rId11"/>
    <p:sldId id="283" r:id="rId12"/>
    <p:sldId id="284" r:id="rId13"/>
    <p:sldId id="287" r:id="rId14"/>
    <p:sldId id="288" r:id="rId15"/>
    <p:sldId id="286" r:id="rId16"/>
    <p:sldId id="310" r:id="rId17"/>
    <p:sldId id="299" r:id="rId18"/>
    <p:sldId id="289" r:id="rId19"/>
    <p:sldId id="290" r:id="rId20"/>
    <p:sldId id="291" r:id="rId21"/>
    <p:sldId id="292" r:id="rId22"/>
    <p:sldId id="315" r:id="rId23"/>
    <p:sldId id="293" r:id="rId24"/>
    <p:sldId id="296" r:id="rId25"/>
    <p:sldId id="306" r:id="rId26"/>
    <p:sldId id="307" r:id="rId27"/>
    <p:sldId id="295" r:id="rId28"/>
    <p:sldId id="272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>
      <p:cViewPr varScale="1">
        <p:scale>
          <a:sx n="101" d="100"/>
          <a:sy n="101" d="100"/>
        </p:scale>
        <p:origin x="13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359B9-7A2D-4F3E-B4A2-048645B7DEDD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2938B-6FF8-41FC-902C-12E346799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66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2938B-6FF8-41FC-902C-12E3467994EC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565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C1EA-CB89-466F-846B-E160F47AA79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B9C1EA-CB89-466F-846B-E160F47AA793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D7C265-38EE-4385-9F95-A48AE791B66F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7851648" cy="24048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0900" dirty="0" smtClean="0"/>
              <a:t>ЕГЭ-2024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Памятка о правилах проведения ЕГЭ</a:t>
            </a:r>
            <a:br>
              <a:rPr lang="ru-RU" sz="4000" b="1" dirty="0"/>
            </a:br>
            <a:r>
              <a:rPr lang="ru-RU" sz="2400" dirty="0"/>
              <a:t>(Приказ Департамента образования Орловской области </a:t>
            </a:r>
            <a:br>
              <a:rPr lang="ru-RU" sz="2400" dirty="0"/>
            </a:br>
            <a:r>
              <a:rPr lang="ru-RU" sz="2400" dirty="0"/>
              <a:t>от 15.03.2024 №387)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 день проведения экзамена в ППЭ участникам ЕГЭ </a:t>
            </a:r>
            <a:r>
              <a:rPr lang="ru-RU" b="1" dirty="0" smtClean="0">
                <a:solidFill>
                  <a:srgbClr val="FF0000"/>
                </a:solidFill>
              </a:rPr>
              <a:t>запрещается:</a:t>
            </a:r>
          </a:p>
          <a:p>
            <a:pPr>
              <a:buFontTx/>
              <a:buChar char="-"/>
            </a:pPr>
            <a:r>
              <a:rPr lang="ru-RU" dirty="0" smtClean="0"/>
              <a:t>выносить из аудиторий письменные заметки и другие средства хранения и передачи информации,</a:t>
            </a:r>
          </a:p>
          <a:p>
            <a:pPr>
              <a:buFontTx/>
              <a:buChar char="-"/>
            </a:pPr>
            <a:r>
              <a:rPr lang="ru-RU" dirty="0" smtClean="0"/>
              <a:t>выносить </a:t>
            </a:r>
            <a:r>
              <a:rPr lang="ru-RU" dirty="0"/>
              <a:t>из </a:t>
            </a:r>
            <a:r>
              <a:rPr lang="ru-RU" dirty="0" smtClean="0"/>
              <a:t>аудиторий экзаменационные материалы (в том числе </a:t>
            </a:r>
            <a:r>
              <a:rPr lang="ru-RU" dirty="0" err="1" smtClean="0"/>
              <a:t>КИМы</a:t>
            </a:r>
            <a:r>
              <a:rPr lang="ru-RU" dirty="0" smtClean="0"/>
              <a:t> и черновики),</a:t>
            </a:r>
          </a:p>
          <a:p>
            <a:pPr>
              <a:buFontTx/>
              <a:buChar char="-"/>
            </a:pPr>
            <a:r>
              <a:rPr lang="ru-RU" dirty="0" smtClean="0"/>
              <a:t>фотографировать экзаменационные материалы.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2311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Памятка о правилах проведения ЕГЭ</a:t>
            </a:r>
            <a:br>
              <a:rPr lang="ru-RU" sz="4000" b="1" dirty="0"/>
            </a:br>
            <a:r>
              <a:rPr lang="ru-RU" sz="2400" dirty="0"/>
              <a:t>(Приказ Департамента образования Орловской области </a:t>
            </a:r>
            <a:br>
              <a:rPr lang="ru-RU" sz="2400" dirty="0"/>
            </a:br>
            <a:r>
              <a:rPr lang="ru-RU" sz="2400" dirty="0"/>
              <a:t>от 15.03.2024 №387)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На экзамен можно взять с собой только необходимые вещи:</a:t>
            </a:r>
          </a:p>
          <a:p>
            <a:pPr>
              <a:buFontTx/>
              <a:buChar char="-"/>
            </a:pPr>
            <a:r>
              <a:rPr lang="ru-RU" dirty="0" smtClean="0"/>
              <a:t>паспорт без обложки,</a:t>
            </a:r>
          </a:p>
          <a:p>
            <a:pPr>
              <a:buFontTx/>
              <a:buChar char="-"/>
            </a:pPr>
            <a:r>
              <a:rPr lang="ru-RU" dirty="0" smtClean="0"/>
              <a:t>черную </a:t>
            </a:r>
            <a:r>
              <a:rPr lang="ru-RU" dirty="0" err="1" smtClean="0"/>
              <a:t>гелевую</a:t>
            </a:r>
            <a:r>
              <a:rPr lang="ru-RU" dirty="0" smtClean="0"/>
              <a:t> ручку,</a:t>
            </a:r>
          </a:p>
          <a:p>
            <a:pPr>
              <a:buFontTx/>
              <a:buChar char="-"/>
            </a:pPr>
            <a:r>
              <a:rPr lang="ru-RU" dirty="0" smtClean="0"/>
              <a:t>линейку (математика, физика),</a:t>
            </a:r>
          </a:p>
          <a:p>
            <a:pPr>
              <a:buFontTx/>
              <a:buChar char="-"/>
            </a:pPr>
            <a:r>
              <a:rPr lang="ru-RU" dirty="0" smtClean="0"/>
              <a:t>непрограммируемый калькулятор (химия, физика),</a:t>
            </a:r>
          </a:p>
          <a:p>
            <a:pPr>
              <a:buFontTx/>
              <a:buChar char="-"/>
            </a:pPr>
            <a:r>
              <a:rPr lang="ru-RU" dirty="0" smtClean="0"/>
              <a:t>воду, шоколад (при необходимости).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2888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/>
              <a:t>Непрограммируемый калькулятор</a:t>
            </a:r>
            <a:br>
              <a:rPr lang="ru-RU" sz="4400" b="1" dirty="0" smtClean="0"/>
            </a:br>
            <a:r>
              <a:rPr lang="ru-RU" sz="2400" dirty="0" smtClean="0"/>
              <a:t>(Приказ Министерства просвещения и </a:t>
            </a:r>
            <a:r>
              <a:rPr lang="ru-RU" sz="2400" dirty="0" err="1" smtClean="0"/>
              <a:t>Рособрнадзора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>от 10.01.2019 №9\18)</a:t>
            </a: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А) обеспечивает выполнение арифметических вычислений (сложение, вычитание, умножение, деление, извлечение корня) и вычисление тригонометрических функций;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Б) не осуществляет функции средства связи, хранилища базы данных и не имеет доступа к сетям передачи данных (в том числе к сети Интернет).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2766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04088"/>
            <a:ext cx="836327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/>
              <a:t>Памятка о правилах проведения ЕГЭ</a:t>
            </a:r>
            <a:br>
              <a:rPr lang="ru-RU" sz="4400" b="1" dirty="0"/>
            </a:br>
            <a:r>
              <a:rPr lang="ru-RU" sz="2700" dirty="0"/>
              <a:t>(Приказ Департамента образования Орловской области </a:t>
            </a:r>
            <a:br>
              <a:rPr lang="ru-RU" sz="2700" dirty="0"/>
            </a:br>
            <a:r>
              <a:rPr lang="ru-RU" sz="2700" dirty="0"/>
              <a:t>от 15.03.2024 №387)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Участники ЕГЭ занимают места в аудитории </a:t>
            </a:r>
            <a:r>
              <a:rPr lang="ru-RU" dirty="0" smtClean="0"/>
              <a:t>в соответствии со списками распределения. Изменение рабочего места </a:t>
            </a:r>
            <a:r>
              <a:rPr lang="ru-RU" dirty="0" smtClean="0">
                <a:solidFill>
                  <a:srgbClr val="FF0000"/>
                </a:solidFill>
              </a:rPr>
              <a:t>запрещено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Во время экзамена участникам ЕГЭ </a:t>
            </a:r>
            <a:r>
              <a:rPr lang="ru-RU" dirty="0" smtClean="0">
                <a:solidFill>
                  <a:srgbClr val="FF0000"/>
                </a:solidFill>
              </a:rPr>
              <a:t>запрещается </a:t>
            </a:r>
            <a:r>
              <a:rPr lang="ru-RU" dirty="0" smtClean="0"/>
              <a:t>общаться друг с другом, свободно перемещаться по аудитории и ППЭ, выходить из аудитории без разрешения организатора.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При выходе из аудитории </a:t>
            </a:r>
            <a:r>
              <a:rPr lang="ru-RU" dirty="0" smtClean="0"/>
              <a:t>следует оставить экзаменационные материалы, черновики и письменные принадлежности на рабочем столе.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9758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Памятка о правилах проведения ЕГЭ</a:t>
            </a:r>
            <a:br>
              <a:rPr lang="ru-RU" sz="4000" b="1" dirty="0"/>
            </a:br>
            <a:r>
              <a:rPr lang="ru-RU" sz="2400" dirty="0"/>
              <a:t>(Приказ Департамента образования Орловской области </a:t>
            </a:r>
            <a:br>
              <a:rPr lang="ru-RU" sz="2400" dirty="0"/>
            </a:br>
            <a:r>
              <a:rPr lang="ru-RU" sz="2400" dirty="0"/>
              <a:t>от 15.03.2024 №387)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/>
              <a:t>Участники ЕГЭ, нарушившие Порядок проведения ГИА, удаляются с экзамена. ГЭК принимает решение об аннулировании результатов участника ЕГЭ по соответствующему предмету.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58579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704088"/>
            <a:ext cx="857929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/>
              <a:t>О недопущении нарушений установленного порядка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400" dirty="0"/>
              <a:t>(Приказ Департамента образования Орловской области </a:t>
            </a:r>
            <a:br>
              <a:rPr lang="ru-RU" sz="2400" dirty="0"/>
            </a:br>
            <a:r>
              <a:rPr lang="ru-RU" sz="2400" dirty="0"/>
              <a:t>от 15.03.2024 №387)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Нарушение установленного Порядка влечет наложение административного штрафа.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Административная ответственность установлена частью 4 статьи 19.30 Кодекса РФ об административных правонарушениях от 30.12.2001 №195-ФЗ.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3914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/>
              <a:t>Памятка о правилах проведения ЕГЭ</a:t>
            </a:r>
            <a:br>
              <a:rPr lang="ru-RU" sz="4400" b="1" dirty="0"/>
            </a:br>
            <a:r>
              <a:rPr lang="ru-RU" sz="2700" dirty="0"/>
              <a:t>(Приказ Департамента образования Орловской области </a:t>
            </a:r>
            <a:br>
              <a:rPr lang="ru-RU" sz="2700" dirty="0"/>
            </a:br>
            <a:r>
              <a:rPr lang="ru-RU" sz="2700" dirty="0"/>
              <a:t>от 15.03.2024 №387)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Экзаменационная работа выполняется </a:t>
            </a:r>
            <a:r>
              <a:rPr lang="ru-RU" sz="3600" dirty="0" smtClean="0">
                <a:solidFill>
                  <a:srgbClr val="FF0000"/>
                </a:solidFill>
              </a:rPr>
              <a:t>только черной </a:t>
            </a:r>
            <a:r>
              <a:rPr lang="ru-RU" sz="3600" dirty="0" err="1" smtClean="0">
                <a:solidFill>
                  <a:srgbClr val="FF0000"/>
                </a:solidFill>
              </a:rPr>
              <a:t>гелевой</a:t>
            </a:r>
            <a:r>
              <a:rPr lang="ru-RU" sz="3600" dirty="0" smtClean="0">
                <a:solidFill>
                  <a:srgbClr val="FF0000"/>
                </a:solidFill>
              </a:rPr>
              <a:t> ручкой</a:t>
            </a:r>
            <a:r>
              <a:rPr lang="ru-RU" sz="3600" dirty="0" smtClean="0"/>
              <a:t>.</a:t>
            </a:r>
          </a:p>
          <a:p>
            <a:pPr marL="0" indent="0">
              <a:buNone/>
            </a:pPr>
            <a:r>
              <a:rPr lang="ru-RU" sz="3600" dirty="0" smtClean="0"/>
              <a:t>Все записи ведутся </a:t>
            </a:r>
            <a:r>
              <a:rPr lang="ru-RU" sz="3600" dirty="0" smtClean="0">
                <a:solidFill>
                  <a:srgbClr val="FF0000"/>
                </a:solidFill>
              </a:rPr>
              <a:t>только на лицевой стороне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72815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Памятка о правилах проведения ЕГЭ</a:t>
            </a:r>
            <a:br>
              <a:rPr lang="ru-RU" sz="4000" b="1" dirty="0"/>
            </a:br>
            <a:r>
              <a:rPr lang="ru-RU" sz="2800" dirty="0" smtClean="0"/>
              <a:t>(</a:t>
            </a:r>
            <a:r>
              <a:rPr lang="ru-RU" sz="2800" dirty="0"/>
              <a:t>Приказ Департамента образования Орловской области </a:t>
            </a:r>
            <a:br>
              <a:rPr lang="ru-RU" sz="2800" dirty="0"/>
            </a:br>
            <a:r>
              <a:rPr lang="ru-RU" sz="2800" dirty="0"/>
              <a:t>от 15.03.2024 №387)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Участник ЕГЭ может использовать только черновики со штампом образовательной организации, на базе которой организован ППЭ, и делать пометки в КИМ. На говорение ЕГЭ по иностранным языкам черновики не выдаются. Черновики не проверяются и записи в них не учитываются при обработке.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89800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/>
              <a:t>Памятка о правилах проведения ЕГЭ</a:t>
            </a:r>
            <a:br>
              <a:rPr lang="ru-RU" sz="4000" b="1" dirty="0"/>
            </a:br>
            <a:r>
              <a:rPr lang="ru-RU" sz="2400" dirty="0" smtClean="0"/>
              <a:t>(</a:t>
            </a:r>
            <a:r>
              <a:rPr lang="ru-RU" sz="2400" dirty="0"/>
              <a:t>Приказ Департамента образования Орловской области </a:t>
            </a:r>
            <a:br>
              <a:rPr lang="ru-RU" sz="2400" dirty="0"/>
            </a:br>
            <a:r>
              <a:rPr lang="ru-RU" sz="2400" dirty="0"/>
              <a:t>от 15.03.2024 №387)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/>
              <a:t>Участник ЕГЭ, который по состоянию здоровья или другим объективным причинам не может завершить выполнение экзаменационной работы, имеет право досрочно сдать экзаменационные материалы и покинуть аудиторию. В дальнейшем участник по решению председателя ГЭК сможет сдать экзамен по данному предмету в дополнительные сроки.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82148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Памятка о правилах проведения ЕГЭ</a:t>
            </a: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2400" dirty="0"/>
              <a:t>(Приказ Департамента образования Орловской области </a:t>
            </a:r>
            <a:br>
              <a:rPr lang="ru-RU" sz="2400" dirty="0"/>
            </a:br>
            <a:r>
              <a:rPr lang="ru-RU" sz="2400" dirty="0"/>
              <a:t>от 15.03.2024 №387)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После утверждения результатов ЕГЭ председателем ГЭК, результаты передаются в образовательные организации в течение 1 рабочего дня. Ознакомление с результатами ЕГЭ участниками ЕГЭ осуществляется в течение одного рабочего дня  со дня их передачи в образовательные организации.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Результаты ЕГЭ действительны 4 года, следующих за годом их получения.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213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116632"/>
            <a:ext cx="7992888" cy="1008112"/>
          </a:xfrm>
        </p:spPr>
        <p:txBody>
          <a:bodyPr/>
          <a:lstStyle/>
          <a:p>
            <a:pPr algn="ctr"/>
            <a:r>
              <a:rPr lang="ru-RU" sz="4800" b="1" dirty="0" smtClean="0"/>
              <a:t>Расписание ЕГЭ-2024</a:t>
            </a:r>
            <a:br>
              <a:rPr lang="ru-RU" sz="4800" b="1" dirty="0" smtClean="0"/>
            </a:br>
            <a:endParaRPr lang="ru-RU" sz="2800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899592" y="1676400"/>
            <a:ext cx="2529408" cy="4572000"/>
          </a:xfrm>
        </p:spPr>
        <p:txBody>
          <a:bodyPr>
            <a:normAutofit/>
          </a:bodyPr>
          <a:lstStyle/>
          <a:p>
            <a:endParaRPr lang="ru-RU" sz="28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06437444"/>
              </p:ext>
            </p:extLst>
          </p:nvPr>
        </p:nvGraphicFramePr>
        <p:xfrm>
          <a:off x="251520" y="764704"/>
          <a:ext cx="8712967" cy="57819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956570579"/>
                    </a:ext>
                  </a:extLst>
                </a:gridCol>
                <a:gridCol w="2174360">
                  <a:extLst>
                    <a:ext uri="{9D8B030D-6E8A-4147-A177-3AD203B41FA5}">
                      <a16:colId xmlns:a16="http://schemas.microsoft.com/office/drawing/2014/main" val="1887526715"/>
                    </a:ext>
                  </a:extLst>
                </a:gridCol>
                <a:gridCol w="2135531">
                  <a:extLst>
                    <a:ext uri="{9D8B030D-6E8A-4147-A177-3AD203B41FA5}">
                      <a16:colId xmlns:a16="http://schemas.microsoft.com/office/drawing/2014/main" val="1934275901"/>
                    </a:ext>
                  </a:extLst>
                </a:gridCol>
                <a:gridCol w="1962664">
                  <a:extLst>
                    <a:ext uri="{9D8B030D-6E8A-4147-A177-3AD203B41FA5}">
                      <a16:colId xmlns:a16="http://schemas.microsoft.com/office/drawing/2014/main" val="774215796"/>
                    </a:ext>
                  </a:extLst>
                </a:gridCol>
                <a:gridCol w="856236">
                  <a:extLst>
                    <a:ext uri="{9D8B030D-6E8A-4147-A177-3AD203B41FA5}">
                      <a16:colId xmlns:a16="http://schemas.microsoft.com/office/drawing/2014/main" val="4242310058"/>
                    </a:ext>
                  </a:extLst>
                </a:gridCol>
              </a:tblGrid>
              <a:tr h="324045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Дата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Предмет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Продолжительность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Что взять с собой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ППЭ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extLst>
                  <a:ext uri="{0D108BD9-81ED-4DB2-BD59-A6C34878D82A}">
                    <a16:rowId xmlns:a16="http://schemas.microsoft.com/office/drawing/2014/main" val="2101991026"/>
                  </a:ext>
                </a:extLst>
              </a:tr>
              <a:tr h="459572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23 </a:t>
                      </a:r>
                      <a:r>
                        <a:rPr lang="ru-RU" sz="1600" dirty="0">
                          <a:effectLst/>
                        </a:rPr>
                        <a:t>мая </a:t>
                      </a:r>
                      <a:r>
                        <a:rPr lang="ru-RU" sz="1600" dirty="0" smtClean="0">
                          <a:effectLst/>
                        </a:rPr>
                        <a:t>(ЧТ</a:t>
                      </a:r>
                      <a:r>
                        <a:rPr lang="ru-RU" sz="1600" dirty="0">
                          <a:effectLst/>
                        </a:rPr>
                        <a:t>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Литература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 </a:t>
                      </a:r>
                      <a:r>
                        <a:rPr lang="ru-RU" sz="1400" dirty="0" smtClean="0">
                          <a:effectLst/>
                        </a:rPr>
                        <a:t>часа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55 </a:t>
                      </a:r>
                      <a:r>
                        <a:rPr lang="ru-RU" sz="1400" dirty="0">
                          <a:effectLst/>
                        </a:rPr>
                        <a:t>мин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ОУ </a:t>
                      </a:r>
                      <a:r>
                        <a:rPr lang="ru-RU" sz="1200" dirty="0">
                          <a:effectLst/>
                        </a:rPr>
                        <a:t>№24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extLst>
                  <a:ext uri="{0D108BD9-81ED-4DB2-BD59-A6C34878D82A}">
                    <a16:rowId xmlns:a16="http://schemas.microsoft.com/office/drawing/2014/main" val="1182213460"/>
                  </a:ext>
                </a:extLst>
              </a:tr>
              <a:tr h="4546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Химия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 </a:t>
                      </a:r>
                      <a:r>
                        <a:rPr lang="ru-RU" sz="1400" dirty="0" smtClean="0">
                          <a:effectLst/>
                        </a:rPr>
                        <a:t>часа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30 </a:t>
                      </a:r>
                      <a:r>
                        <a:rPr lang="ru-RU" sz="1400" dirty="0">
                          <a:effectLst/>
                        </a:rPr>
                        <a:t>мин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Непрограммируемый калькулятор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476890"/>
                  </a:ext>
                </a:extLst>
              </a:tr>
              <a:tr h="47597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28 </a:t>
                      </a:r>
                      <a:r>
                        <a:rPr lang="ru-RU" sz="1600" dirty="0">
                          <a:effectLst/>
                        </a:rPr>
                        <a:t>мая </a:t>
                      </a:r>
                      <a:r>
                        <a:rPr lang="ru-RU" sz="1600" dirty="0" smtClean="0">
                          <a:effectLst/>
                        </a:rPr>
                        <a:t>(ВТ)</a:t>
                      </a:r>
                      <a:endParaRPr lang="ru-RU" sz="1600" dirty="0">
                        <a:effectLst/>
                      </a:endParaRPr>
                    </a:p>
                  </a:txBody>
                  <a:tcPr marL="30692" marR="306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Русский язык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 </a:t>
                      </a:r>
                      <a:r>
                        <a:rPr lang="ru-RU" sz="1400" dirty="0" smtClean="0">
                          <a:effectLst/>
                        </a:rPr>
                        <a:t>часа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30 </a:t>
                      </a:r>
                      <a:r>
                        <a:rPr lang="ru-RU" sz="1400" dirty="0">
                          <a:effectLst/>
                        </a:rPr>
                        <a:t>мин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ОУ №24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extLst>
                  <a:ext uri="{0D108BD9-81ED-4DB2-BD59-A6C34878D82A}">
                    <a16:rowId xmlns:a16="http://schemas.microsoft.com/office/drawing/2014/main" val="3069577695"/>
                  </a:ext>
                </a:extLst>
              </a:tr>
              <a:tr h="516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31 мая (ПТ</a:t>
                      </a:r>
                      <a:r>
                        <a:rPr lang="ru-RU" sz="1600" dirty="0">
                          <a:effectLst/>
                        </a:rPr>
                        <a:t>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Математика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Проф. - 3 </a:t>
                      </a:r>
                      <a:r>
                        <a:rPr lang="ru-RU" sz="1400" dirty="0">
                          <a:effectLst/>
                        </a:rPr>
                        <a:t>часа </a:t>
                      </a:r>
                      <a:r>
                        <a:rPr lang="ru-RU" sz="1400" dirty="0" smtClean="0">
                          <a:effectLst/>
                        </a:rPr>
                        <a:t>55 мин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База – 3 часа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Линейка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ОУ №24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extLst>
                  <a:ext uri="{0D108BD9-81ED-4DB2-BD59-A6C34878D82A}">
                    <a16:rowId xmlns:a16="http://schemas.microsoft.com/office/drawing/2014/main" val="1315125356"/>
                  </a:ext>
                </a:extLst>
              </a:tr>
              <a:tr h="26460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4 </a:t>
                      </a:r>
                      <a:r>
                        <a:rPr lang="ru-RU" sz="1600" dirty="0">
                          <a:effectLst/>
                        </a:rPr>
                        <a:t>июня </a:t>
                      </a:r>
                      <a:r>
                        <a:rPr lang="ru-RU" sz="1600" dirty="0" smtClean="0">
                          <a:effectLst/>
                        </a:rPr>
                        <a:t>(ВТ)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Обществознание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 </a:t>
                      </a:r>
                      <a:r>
                        <a:rPr lang="ru-RU" sz="1400" dirty="0" smtClean="0">
                          <a:effectLst/>
                        </a:rPr>
                        <a:t>часа 30 мин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ОУ </a:t>
                      </a:r>
                      <a:r>
                        <a:rPr lang="ru-RU" sz="1200" dirty="0">
                          <a:effectLst/>
                        </a:rPr>
                        <a:t>№24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extLst>
                  <a:ext uri="{0D108BD9-81ED-4DB2-BD59-A6C34878D82A}">
                    <a16:rowId xmlns:a16="http://schemas.microsoft.com/office/drawing/2014/main" val="82747599"/>
                  </a:ext>
                </a:extLst>
              </a:tr>
              <a:tr h="7031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Физика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 часа </a:t>
                      </a:r>
                      <a:r>
                        <a:rPr lang="ru-RU" sz="1400" dirty="0" smtClean="0">
                          <a:effectLst/>
                        </a:rPr>
                        <a:t>55 </a:t>
                      </a:r>
                      <a:r>
                        <a:rPr lang="ru-RU" sz="1400" dirty="0">
                          <a:effectLst/>
                        </a:rPr>
                        <a:t>мин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Линейка, непрограммируемый калькулятор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942716"/>
                  </a:ext>
                </a:extLst>
              </a:tr>
              <a:tr h="2804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7 </a:t>
                      </a:r>
                      <a:r>
                        <a:rPr lang="ru-RU" sz="1600" dirty="0">
                          <a:effectLst/>
                        </a:rPr>
                        <a:t>июня </a:t>
                      </a:r>
                      <a:r>
                        <a:rPr lang="ru-RU" sz="1600" dirty="0" smtClean="0">
                          <a:effectLst/>
                        </a:rPr>
                        <a:t>(ПТ)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Английский язык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(</a:t>
                      </a:r>
                      <a:r>
                        <a:rPr lang="ru-RU" sz="1400" dirty="0" err="1" smtClean="0">
                          <a:effectLst/>
                        </a:rPr>
                        <a:t>устн</a:t>
                      </a:r>
                      <a:r>
                        <a:rPr lang="ru-RU" sz="1400" dirty="0" smtClean="0">
                          <a:effectLst/>
                        </a:rPr>
                        <a:t>.)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17 мин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ОУ </a:t>
                      </a:r>
                      <a:r>
                        <a:rPr lang="ru-RU" sz="1200" dirty="0" smtClean="0">
                          <a:effectLst/>
                        </a:rPr>
                        <a:t>№40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extLst>
                  <a:ext uri="{0D108BD9-81ED-4DB2-BD59-A6C34878D82A}">
                    <a16:rowId xmlns:a16="http://schemas.microsoft.com/office/drawing/2014/main" val="1269273742"/>
                  </a:ext>
                </a:extLst>
              </a:tr>
              <a:tr h="2804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июня (СБ)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Информатика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3 часа 30 мин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</a:rPr>
                        <a:t>ОУ №24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extLst>
                  <a:ext uri="{0D108BD9-81ED-4DB2-BD59-A6C34878D82A}">
                    <a16:rowId xmlns:a16="http://schemas.microsoft.com/office/drawing/2014/main" val="3950384291"/>
                  </a:ext>
                </a:extLst>
              </a:tr>
              <a:tr h="527361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11 </a:t>
                      </a:r>
                      <a:r>
                        <a:rPr lang="ru-RU" sz="1600" dirty="0">
                          <a:effectLst/>
                        </a:rPr>
                        <a:t>июня (ВТ)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Английский язык (</a:t>
                      </a:r>
                      <a:r>
                        <a:rPr lang="ru-RU" sz="1400" dirty="0" err="1" smtClean="0">
                          <a:effectLst/>
                        </a:rPr>
                        <a:t>письм</a:t>
                      </a:r>
                      <a:r>
                        <a:rPr lang="ru-RU" sz="1400" dirty="0" smtClean="0">
                          <a:effectLst/>
                        </a:rPr>
                        <a:t>.)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 часа </a:t>
                      </a:r>
                      <a:r>
                        <a:rPr lang="ru-RU" sz="1400" dirty="0" smtClean="0">
                          <a:effectLst/>
                        </a:rPr>
                        <a:t>10 </a:t>
                      </a:r>
                      <a:r>
                        <a:rPr lang="ru-RU" sz="1400" dirty="0">
                          <a:effectLst/>
                        </a:rPr>
                        <a:t>мин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ОУ №24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extLst>
                  <a:ext uri="{0D108BD9-81ED-4DB2-BD59-A6C34878D82A}">
                    <a16:rowId xmlns:a16="http://schemas.microsoft.com/office/drawing/2014/main" val="605789987"/>
                  </a:ext>
                </a:extLst>
              </a:tr>
              <a:tr h="3515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Биология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 часа </a:t>
                      </a:r>
                      <a:r>
                        <a:rPr lang="ru-RU" sz="1400" dirty="0" smtClean="0">
                          <a:effectLst/>
                        </a:rPr>
                        <a:t>55 </a:t>
                      </a:r>
                      <a:r>
                        <a:rPr lang="ru-RU" sz="1400" dirty="0">
                          <a:effectLst/>
                        </a:rPr>
                        <a:t>мин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</a:rPr>
                        <a:t>Непрограммируемый калькулятор 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908992"/>
                  </a:ext>
                </a:extLst>
              </a:tr>
              <a:tr h="51638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3 часа 30 мин</a:t>
                      </a:r>
                      <a:endParaRPr lang="ru-RU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692" marR="30692" marT="0" marB="0" anchor="ctr"/>
                </a:tc>
                <a:extLst>
                  <a:ext uri="{0D108BD9-81ED-4DB2-BD59-A6C34878D82A}">
                    <a16:rowId xmlns:a16="http://schemas.microsoft.com/office/drawing/2014/main" val="2496249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8636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900" b="1" dirty="0"/>
              <a:t>Апелляция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2400" dirty="0"/>
              <a:t>(Приказ Департамента образования Орловской области </a:t>
            </a:r>
            <a:br>
              <a:rPr lang="ru-RU" sz="2400" dirty="0"/>
            </a:br>
            <a:r>
              <a:rPr lang="ru-RU" sz="2400" dirty="0"/>
              <a:t>от 15.03.2024 №387)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AutoNum type="arabicParenR"/>
            </a:pPr>
            <a:r>
              <a:rPr lang="ru-RU" sz="2400" b="1" dirty="0" smtClean="0"/>
              <a:t>О нарушении установленного Порядка проведения ГИА </a:t>
            </a:r>
            <a:r>
              <a:rPr lang="ru-RU" sz="2400" dirty="0" smtClean="0"/>
              <a:t>– в день проведения экзамена, не </a:t>
            </a:r>
            <a:r>
              <a:rPr lang="ru-RU" sz="2400" dirty="0"/>
              <a:t>покидая ППЭ</a:t>
            </a:r>
          </a:p>
          <a:p>
            <a:pPr marL="457200" indent="-457200">
              <a:buAutoNum type="arabicParenR"/>
            </a:pPr>
            <a:r>
              <a:rPr lang="ru-RU" sz="2400" b="1" dirty="0" smtClean="0"/>
              <a:t>О несогласии с выставленными баллами </a:t>
            </a:r>
            <a:r>
              <a:rPr lang="ru-RU" sz="2400" dirty="0" smtClean="0"/>
              <a:t>– </a:t>
            </a:r>
            <a:r>
              <a:rPr lang="ru-RU" sz="2400" dirty="0"/>
              <a:t>в течение 2 рабочих дней со дня </a:t>
            </a:r>
            <a:r>
              <a:rPr lang="ru-RU" sz="2400" dirty="0" smtClean="0"/>
              <a:t>официального объявления </a:t>
            </a:r>
            <a:r>
              <a:rPr lang="ru-RU" sz="2400" dirty="0"/>
              <a:t>результатов</a:t>
            </a:r>
            <a:r>
              <a:rPr lang="ru-RU" sz="2400" dirty="0" smtClean="0"/>
              <a:t>. </a:t>
            </a:r>
            <a:r>
              <a:rPr lang="ru-RU" sz="2400" b="1" dirty="0" smtClean="0"/>
              <a:t>Апелляцию подают дистанционно.</a:t>
            </a:r>
            <a:endParaRPr lang="ru-RU" sz="2400" b="1" dirty="0"/>
          </a:p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Апелляции по вопросам содержания и структуры </a:t>
            </a:r>
            <a:r>
              <a:rPr lang="ru-RU" dirty="0" err="1"/>
              <a:t>КИМов</a:t>
            </a:r>
            <a:r>
              <a:rPr lang="ru-RU" dirty="0"/>
              <a:t>, а также по </a:t>
            </a:r>
            <a:r>
              <a:rPr lang="ru-RU" dirty="0" smtClean="0"/>
              <a:t>вопросам, связанным с оцениванием результатов выполнения заданий с кратким ответом, оформлением работы </a:t>
            </a:r>
          </a:p>
          <a:p>
            <a:pPr marL="0" indent="0" algn="ctr">
              <a:buNone/>
            </a:pPr>
            <a:r>
              <a:rPr lang="ru-RU" b="1" dirty="0" smtClean="0"/>
              <a:t>не рассматриваются.</a:t>
            </a: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98540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Апелляция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200" dirty="0"/>
              <a:t>Апелляции рассматриваются </a:t>
            </a:r>
            <a:r>
              <a:rPr lang="ru-RU" sz="3200" dirty="0" smtClean="0"/>
              <a:t>в пунктах рассмотрения </a:t>
            </a:r>
            <a:r>
              <a:rPr lang="ru-RU" sz="3200" dirty="0" smtClean="0"/>
              <a:t>апелляций</a:t>
            </a:r>
            <a:r>
              <a:rPr lang="ru-RU" sz="3200" b="1" dirty="0" smtClean="0"/>
              <a:t>.</a:t>
            </a:r>
            <a:endParaRPr lang="ru-RU" sz="3200" b="1" dirty="0"/>
          </a:p>
          <a:p>
            <a:pPr marL="0" indent="0" algn="just">
              <a:buNone/>
            </a:pPr>
            <a:r>
              <a:rPr lang="ru-RU" sz="3200" dirty="0"/>
              <a:t>На рассмотрении апелляции могут присутствовать участник ГИА и его родители (законные представители) при наличии документа, удостоверяющего личность.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3024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7376" t="31640" r="17190" b="22483"/>
          <a:stretch/>
        </p:blipFill>
        <p:spPr>
          <a:xfrm>
            <a:off x="1115616" y="135300"/>
            <a:ext cx="6192688" cy="665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6191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Апелляция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Конфликтная комиссия устанавливает правильность оценивания экзаменационной работы (развернутых ответов) и принимает решение об отклонении или удовлетворении апелляции. </a:t>
            </a:r>
          </a:p>
          <a:p>
            <a:pPr marL="0" indent="0">
              <a:buNone/>
            </a:pPr>
            <a:r>
              <a:rPr lang="ru-RU" dirty="0" smtClean="0"/>
              <a:t>Баллы могут быть изменены как в сторону повышения, так и понижения. </a:t>
            </a:r>
          </a:p>
          <a:p>
            <a:pPr marL="0" indent="0">
              <a:buNone/>
            </a:pPr>
            <a:r>
              <a:rPr lang="ru-RU" dirty="0" smtClean="0"/>
              <a:t>Апелляция о несогласии с выставленными баллами может быть отозвана участником ГИА по его собственному желанию (по заявлению).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79201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Перед экзаменом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Родители пишут разрешение самостоятельно добираться домой из ППЭ</a:t>
            </a:r>
          </a:p>
          <a:p>
            <a:r>
              <a:rPr lang="ru-RU" sz="3600" dirty="0" smtClean="0"/>
              <a:t>Если участник ЕГЭ заболел или отказывается сдавать какой-либо экзамен – заранее информировать классного руководителя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488138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950" b="1" dirty="0"/>
              <a:t>аттестат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0358131"/>
              </p:ext>
            </p:extLst>
          </p:nvPr>
        </p:nvGraphicFramePr>
        <p:xfrm>
          <a:off x="114301" y="1371600"/>
          <a:ext cx="8610599" cy="1150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6675">
                  <a:extLst>
                    <a:ext uri="{9D8B030D-6E8A-4147-A177-3AD203B41FA5}">
                      <a16:colId xmlns:a16="http://schemas.microsoft.com/office/drawing/2014/main" val="1324371925"/>
                    </a:ext>
                  </a:extLst>
                </a:gridCol>
                <a:gridCol w="3287612">
                  <a:extLst>
                    <a:ext uri="{9D8B030D-6E8A-4147-A177-3AD203B41FA5}">
                      <a16:colId xmlns:a16="http://schemas.microsoft.com/office/drawing/2014/main" val="3543412239"/>
                    </a:ext>
                  </a:extLst>
                </a:gridCol>
                <a:gridCol w="1446312">
                  <a:extLst>
                    <a:ext uri="{9D8B030D-6E8A-4147-A177-3AD203B41FA5}">
                      <a16:colId xmlns:a16="http://schemas.microsoft.com/office/drawing/2014/main" val="2761817798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 класс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 класс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аттестат</a:t>
                      </a:r>
                      <a:endParaRPr lang="ru-RU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31028179"/>
                  </a:ext>
                </a:extLst>
              </a:tr>
              <a:tr h="674370">
                <a:tc>
                  <a:txBody>
                    <a:bodyPr/>
                    <a:lstStyle/>
                    <a:p>
                      <a:endParaRPr lang="ru-RU" sz="1400" b="1" dirty="0" smtClean="0"/>
                    </a:p>
                    <a:p>
                      <a:r>
                        <a:rPr lang="ru-RU" sz="1400" b="1" dirty="0" smtClean="0"/>
                        <a:t>1 полугодие   +   2 полугодие    +   год        +</a:t>
                      </a:r>
                      <a:endParaRPr lang="ru-RU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sz="1400" b="1" dirty="0" smtClean="0"/>
                    </a:p>
                    <a:p>
                      <a:r>
                        <a:rPr lang="ru-RU" sz="1400" b="1" dirty="0" smtClean="0"/>
                        <a:t>1 полугодие  +   2 полугодие  +   год</a:t>
                      </a:r>
                      <a:endParaRPr lang="ru-RU" sz="14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ru-RU" sz="1400" b="1" dirty="0" smtClean="0"/>
                    </a:p>
                    <a:p>
                      <a:r>
                        <a:rPr lang="ru-RU" sz="1400" b="1" dirty="0" smtClean="0"/>
                        <a:t>/6 = аттестат</a:t>
                      </a:r>
                      <a:endParaRPr lang="ru-RU" sz="1400" b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52072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952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50" b="1" dirty="0" smtClean="0"/>
              <a:t>Аттестат с отличием и медаль</a:t>
            </a:r>
            <a:r>
              <a:rPr lang="ru-RU" sz="4050" b="1" dirty="0"/>
              <a:t/>
            </a:r>
            <a:br>
              <a:rPr lang="ru-RU" sz="4050" b="1" dirty="0"/>
            </a:br>
            <a:r>
              <a:rPr lang="ru-RU" sz="4050" b="1" dirty="0" smtClean="0"/>
              <a:t>«За </a:t>
            </a:r>
            <a:r>
              <a:rPr lang="ru-RU" sz="4050" b="1" dirty="0"/>
              <a:t>особые успехи в учении</a:t>
            </a:r>
            <a:r>
              <a:rPr lang="ru-RU" sz="4050" b="1" dirty="0" smtClean="0"/>
              <a:t>»</a:t>
            </a:r>
            <a:br>
              <a:rPr lang="ru-RU" sz="4050" b="1" dirty="0" smtClean="0"/>
            </a:br>
            <a:r>
              <a:rPr lang="ru-RU" sz="2700" dirty="0" smtClean="0"/>
              <a:t>(Приказ Министерства просвещения </a:t>
            </a:r>
            <a:r>
              <a:rPr lang="ru-RU" sz="2400" dirty="0"/>
              <a:t>от </a:t>
            </a:r>
            <a:r>
              <a:rPr lang="ru-RU" sz="2400" dirty="0" smtClean="0"/>
              <a:t>16.11.2023 </a:t>
            </a:r>
            <a:r>
              <a:rPr lang="ru-RU" sz="2400" dirty="0" smtClean="0"/>
              <a:t>N </a:t>
            </a:r>
            <a:r>
              <a:rPr lang="ru-RU" sz="2400" dirty="0" smtClean="0"/>
              <a:t>867</a:t>
            </a:r>
            <a:r>
              <a:rPr lang="ru-RU" sz="2700" dirty="0" smtClean="0"/>
              <a:t>)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700" dirty="0" smtClean="0"/>
              <a:t>Аттестат </a:t>
            </a:r>
            <a:r>
              <a:rPr lang="ru-RU" sz="2700" dirty="0" smtClean="0"/>
              <a:t>с </a:t>
            </a:r>
            <a:r>
              <a:rPr lang="ru-RU" sz="2700" dirty="0" smtClean="0"/>
              <a:t>отличием </a:t>
            </a:r>
            <a:r>
              <a:rPr lang="ru-RU" sz="2700" b="1" dirty="0" smtClean="0">
                <a:solidFill>
                  <a:srgbClr val="FF0000"/>
                </a:solidFill>
              </a:rPr>
              <a:t>1 степени </a:t>
            </a:r>
            <a:r>
              <a:rPr lang="ru-RU" sz="2700" dirty="0" smtClean="0"/>
              <a:t>вручается </a:t>
            </a:r>
            <a:r>
              <a:rPr lang="ru-RU" sz="2700" dirty="0"/>
              <a:t>лицам, завершившим освоение программ СОО, </a:t>
            </a:r>
            <a:r>
              <a:rPr lang="ru-RU" sz="2700" dirty="0" smtClean="0"/>
              <a:t>имеющим </a:t>
            </a:r>
            <a:r>
              <a:rPr lang="ru-RU" sz="2700" dirty="0"/>
              <a:t>итоговые оценки </a:t>
            </a:r>
            <a:r>
              <a:rPr lang="ru-RU" sz="2700" dirty="0" smtClean="0"/>
              <a:t>«</a:t>
            </a:r>
            <a:r>
              <a:rPr lang="ru-RU" sz="2700" dirty="0"/>
              <a:t>отлично» по всем учебным </a:t>
            </a:r>
            <a:r>
              <a:rPr lang="ru-RU" sz="2700" dirty="0" smtClean="0"/>
              <a:t>предметам, </a:t>
            </a:r>
            <a:r>
              <a:rPr lang="ru-RU" sz="2700" i="1" dirty="0">
                <a:solidFill>
                  <a:srgbClr val="FF0000"/>
                </a:solidFill>
              </a:rPr>
              <a:t>успешно прошедшим ГИА </a:t>
            </a:r>
            <a:r>
              <a:rPr lang="ru-RU" sz="2700" dirty="0"/>
              <a:t>и </a:t>
            </a:r>
            <a:r>
              <a:rPr lang="ru-RU" sz="2700" dirty="0" smtClean="0"/>
              <a:t>набравшим не менее 70 баллов на ЕГЭ по русскому языку и </a:t>
            </a:r>
            <a:r>
              <a:rPr lang="ru-RU" sz="2700" dirty="0" smtClean="0"/>
              <a:t>по одному из сдаваемых учебных предметов.</a:t>
            </a:r>
          </a:p>
          <a:p>
            <a:pPr marL="0" indent="0" algn="just">
              <a:buNone/>
            </a:pPr>
            <a:r>
              <a:rPr lang="ru-RU" sz="2700" dirty="0"/>
              <a:t>Аттестат с отличием </a:t>
            </a:r>
            <a:r>
              <a:rPr lang="ru-RU" sz="2700" b="1" dirty="0" smtClean="0">
                <a:solidFill>
                  <a:srgbClr val="FF0000"/>
                </a:solidFill>
              </a:rPr>
              <a:t>2 </a:t>
            </a:r>
            <a:r>
              <a:rPr lang="ru-RU" sz="2700" b="1" dirty="0">
                <a:solidFill>
                  <a:srgbClr val="FF0000"/>
                </a:solidFill>
              </a:rPr>
              <a:t>степени </a:t>
            </a:r>
            <a:r>
              <a:rPr lang="ru-RU" sz="2700" dirty="0"/>
              <a:t>вручается лицам, завершившим освоение программ СОО, имеющим итоговые оценки «отлично» </a:t>
            </a:r>
            <a:r>
              <a:rPr lang="ru-RU" sz="2700" dirty="0" smtClean="0"/>
              <a:t>и не более двух отметок «хорошо» по </a:t>
            </a:r>
            <a:r>
              <a:rPr lang="ru-RU" sz="2700" dirty="0"/>
              <a:t>всем учебным предметам, </a:t>
            </a:r>
            <a:r>
              <a:rPr lang="ru-RU" sz="2700" i="1" dirty="0">
                <a:solidFill>
                  <a:srgbClr val="FF0000"/>
                </a:solidFill>
              </a:rPr>
              <a:t>успешно прошедшим ГИА</a:t>
            </a:r>
            <a:r>
              <a:rPr lang="ru-RU" sz="2700" dirty="0">
                <a:solidFill>
                  <a:srgbClr val="FF0000"/>
                </a:solidFill>
              </a:rPr>
              <a:t> </a:t>
            </a:r>
            <a:r>
              <a:rPr lang="ru-RU" sz="2700" dirty="0"/>
              <a:t>и набравшим не менее </a:t>
            </a:r>
            <a:r>
              <a:rPr lang="ru-RU" sz="2700" dirty="0" smtClean="0"/>
              <a:t>60 </a:t>
            </a:r>
            <a:r>
              <a:rPr lang="ru-RU" sz="2700" dirty="0"/>
              <a:t>баллов на ЕГЭ по русскому языку и по одному из сдаваемых учебных </a:t>
            </a:r>
            <a:r>
              <a:rPr lang="ru-RU" sz="2700" dirty="0" smtClean="0"/>
              <a:t>предметов</a:t>
            </a:r>
            <a:r>
              <a:rPr lang="ru-RU" sz="2700" dirty="0" smtClean="0"/>
              <a:t>.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12808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Перед экзаменом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200" dirty="0" smtClean="0"/>
              <a:t>Найти и выложить паспорт</a:t>
            </a:r>
          </a:p>
          <a:p>
            <a:r>
              <a:rPr lang="ru-RU" sz="3200" dirty="0" smtClean="0"/>
              <a:t>Проверить ручки, разрешенные дополнительные канцтовары</a:t>
            </a:r>
          </a:p>
          <a:p>
            <a:r>
              <a:rPr lang="ru-RU" sz="3200" dirty="0" smtClean="0"/>
              <a:t>Продумать </a:t>
            </a:r>
            <a:r>
              <a:rPr lang="ru-RU" sz="3200" dirty="0" err="1" smtClean="0"/>
              <a:t>дресс</a:t>
            </a:r>
            <a:r>
              <a:rPr lang="ru-RU" sz="3200" dirty="0" smtClean="0"/>
              <a:t>-код (предусмотреть неяркую комфортную одежду с карманами)</a:t>
            </a:r>
          </a:p>
          <a:p>
            <a:r>
              <a:rPr lang="ru-RU" sz="3200" dirty="0" smtClean="0"/>
              <a:t>Взять минимум багажа (продумать, куда убрать футляр для очков)</a:t>
            </a:r>
          </a:p>
          <a:p>
            <a:r>
              <a:rPr lang="ru-RU" sz="3200" dirty="0" smtClean="0"/>
              <a:t> Взять деньги на проезд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64499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7200" dirty="0" smtClean="0"/>
              <a:t>СПАСИБО ЗА ВНИМАНИЕ</a:t>
            </a:r>
            <a:endParaRPr lang="ru-RU" sz="7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Минимальное количество баллов</a:t>
            </a:r>
            <a:br>
              <a:rPr lang="ru-RU" sz="4000" dirty="0" smtClean="0"/>
            </a:br>
            <a:r>
              <a:rPr lang="ru-RU" sz="3200" dirty="0" smtClean="0"/>
              <a:t>(Приказ </a:t>
            </a:r>
            <a:r>
              <a:rPr lang="ru-RU" sz="3200" dirty="0" err="1" smtClean="0"/>
              <a:t>Минобрнауки</a:t>
            </a:r>
            <a:r>
              <a:rPr lang="ru-RU" sz="3200" dirty="0" smtClean="0"/>
              <a:t> от 28.08.2023 №825)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35480"/>
            <a:ext cx="8712968" cy="43891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Русский язык – 40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Математика – 39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Физика – 39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Обществознание – 45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История – 35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Информатика – 44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Иностранный язык – 30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Литература – 40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Биология – 39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Химия - 39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917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 повторном прохождении ГИА</a:t>
            </a:r>
            <a:br>
              <a:rPr lang="ru-RU" b="1" dirty="0" smtClean="0"/>
            </a:br>
            <a:r>
              <a:rPr lang="ru-RU" sz="2400" dirty="0" smtClean="0"/>
              <a:t>(Приказ Министерства просвещения и </a:t>
            </a:r>
            <a:r>
              <a:rPr lang="ru-RU" sz="2400" dirty="0" err="1" smtClean="0"/>
              <a:t>Рособрнадзора</a:t>
            </a:r>
            <a:r>
              <a:rPr lang="ru-RU" sz="2400" dirty="0" smtClean="0"/>
              <a:t> от </a:t>
            </a:r>
            <a:r>
              <a:rPr lang="ru-RU" sz="2400" dirty="0" smtClean="0"/>
              <a:t>4.04.2023 №233\552)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7088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Обучающимся, получившим неудовлетворительные результаты </a:t>
            </a:r>
            <a:r>
              <a:rPr lang="ru-RU" b="1" dirty="0" smtClean="0"/>
              <a:t>по обоим обязательным предметам</a:t>
            </a:r>
          </a:p>
          <a:p>
            <a:pPr marL="0" indent="0" algn="ctr">
              <a:buNone/>
            </a:pPr>
            <a:r>
              <a:rPr lang="ru-RU" dirty="0" smtClean="0"/>
              <a:t>или</a:t>
            </a:r>
          </a:p>
          <a:p>
            <a:pPr marL="0" indent="0">
              <a:buNone/>
            </a:pPr>
            <a:r>
              <a:rPr lang="ru-RU" b="1" dirty="0" smtClean="0"/>
              <a:t>повторно</a:t>
            </a:r>
            <a:r>
              <a:rPr lang="ru-RU" dirty="0" smtClean="0"/>
              <a:t> получившим неудовлетворительный результат </a:t>
            </a:r>
            <a:r>
              <a:rPr lang="ru-RU" b="1" dirty="0" smtClean="0"/>
              <a:t>по одному </a:t>
            </a:r>
            <a:r>
              <a:rPr lang="ru-RU" dirty="0" smtClean="0"/>
              <a:t>из обязательных предметов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предоставляется право пройти ГИА по русскому языку и математике базового уровня не ранее 1 сентября текущего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405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О повторном прохождении ГИА</a:t>
            </a:r>
            <a:br>
              <a:rPr lang="ru-RU" b="1" dirty="0"/>
            </a:br>
            <a:r>
              <a:rPr lang="ru-RU" sz="3100" dirty="0"/>
              <a:t>(Приказ Министерства просвещения и </a:t>
            </a:r>
            <a:r>
              <a:rPr lang="ru-RU" sz="3100" dirty="0" err="1"/>
              <a:t>Рособрнадзора</a:t>
            </a:r>
            <a:r>
              <a:rPr lang="ru-RU" sz="3100" dirty="0"/>
              <a:t> от </a:t>
            </a:r>
            <a:r>
              <a:rPr lang="ru-RU" sz="3200" dirty="0" err="1"/>
              <a:t>от</a:t>
            </a:r>
            <a:r>
              <a:rPr lang="ru-RU" sz="3200" dirty="0"/>
              <a:t> 4.04.2023 №233\552</a:t>
            </a:r>
            <a:r>
              <a:rPr lang="ru-RU" sz="3100" dirty="0" smtClean="0"/>
              <a:t>)</a:t>
            </a: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dirty="0" smtClean="0"/>
              <a:t>Участники ЕГЭ, получившие неудовлетворительные результаты по предметам по выбору, имеют право пройти ГИА по соответствующим учебным предметам не ранее чем через год.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64144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Изменения в Порядок ЕГЭ</a:t>
            </a:r>
            <a:br>
              <a:rPr lang="ru-RU" dirty="0" smtClean="0"/>
            </a:br>
            <a:r>
              <a:rPr lang="ru-RU" sz="2700" dirty="0" smtClean="0"/>
              <a:t>(Приказ </a:t>
            </a:r>
            <a:r>
              <a:rPr lang="ru-RU" sz="2700" dirty="0" err="1" smtClean="0"/>
              <a:t>Минпросвещения</a:t>
            </a:r>
            <a:r>
              <a:rPr lang="ru-RU" sz="2700" dirty="0" smtClean="0"/>
              <a:t> и </a:t>
            </a:r>
            <a:r>
              <a:rPr lang="ru-RU" sz="2700" dirty="0" err="1" smtClean="0"/>
              <a:t>Рособрнадзора</a:t>
            </a:r>
            <a:r>
              <a:rPr lang="ru-RU" sz="2700" dirty="0" smtClean="0"/>
              <a:t> от 12.04.2024 №243\802)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Участники ГИА вправе в дополнительные дни по своему </a:t>
            </a:r>
            <a:r>
              <a:rPr lang="ru-RU" dirty="0" smtClean="0"/>
              <a:t>желанию </a:t>
            </a:r>
            <a:r>
              <a:rPr lang="ru-RU" b="1" dirty="0" smtClean="0"/>
              <a:t>один </a:t>
            </a:r>
            <a:r>
              <a:rPr lang="ru-RU" b="1" dirty="0"/>
              <a:t>раз </a:t>
            </a:r>
            <a:r>
              <a:rPr lang="ru-RU" dirty="0"/>
              <a:t>пересдать ЕГЭ по </a:t>
            </a:r>
            <a:r>
              <a:rPr lang="ru-RU" b="1" dirty="0"/>
              <a:t>одному учебному предмету</a:t>
            </a:r>
            <a:r>
              <a:rPr lang="ru-RU" dirty="0"/>
              <a:t> по своему выбору </a:t>
            </a:r>
            <a:r>
              <a:rPr lang="ru-RU" dirty="0" smtClean="0"/>
              <a:t>из числа </a:t>
            </a:r>
            <a:r>
              <a:rPr lang="ru-RU" dirty="0"/>
              <a:t>учебных предметов, сданных в текущем </a:t>
            </a:r>
            <a:r>
              <a:rPr lang="ru-RU" dirty="0" smtClean="0"/>
              <a:t>году.</a:t>
            </a:r>
          </a:p>
          <a:p>
            <a:pPr marL="0" indent="0">
              <a:buNone/>
            </a:pPr>
            <a:r>
              <a:rPr lang="ru-RU" dirty="0" smtClean="0"/>
              <a:t>Заявления </a:t>
            </a:r>
            <a:r>
              <a:rPr lang="ru-RU" dirty="0"/>
              <a:t>подаются участниками ГИА </a:t>
            </a:r>
            <a:r>
              <a:rPr lang="ru-RU" b="1" dirty="0"/>
              <a:t>не ранее шести </a:t>
            </a:r>
            <a:r>
              <a:rPr lang="ru-RU" b="1" dirty="0" smtClean="0"/>
              <a:t>рабочих дней </a:t>
            </a:r>
            <a:r>
              <a:rPr lang="ru-RU" b="1" dirty="0"/>
              <a:t>и не позднее двух рабочих дней </a:t>
            </a:r>
            <a:r>
              <a:rPr lang="ru-RU" dirty="0"/>
              <a:t>до дня экзамена, пересдаваемого </a:t>
            </a:r>
            <a:r>
              <a:rPr lang="ru-RU" dirty="0" smtClean="0"/>
              <a:t>в дополнительный день.</a:t>
            </a:r>
          </a:p>
          <a:p>
            <a:pPr marL="0" indent="0">
              <a:buNone/>
            </a:pPr>
            <a:r>
              <a:rPr lang="ru-RU" dirty="0" smtClean="0"/>
              <a:t>Предыдущий</a:t>
            </a:r>
            <a:r>
              <a:rPr lang="ru-RU" dirty="0"/>
              <a:t> </a:t>
            </a:r>
            <a:r>
              <a:rPr lang="ru-RU" dirty="0" smtClean="0"/>
              <a:t>результат </a:t>
            </a:r>
            <a:r>
              <a:rPr lang="ru-RU" dirty="0"/>
              <a:t>ЕГЭ по пересдаваемому учебному предмету, полученный </a:t>
            </a:r>
            <a:r>
              <a:rPr lang="ru-RU" dirty="0" smtClean="0"/>
              <a:t>участником ГИА </a:t>
            </a:r>
            <a:r>
              <a:rPr lang="ru-RU" dirty="0"/>
              <a:t>в текущем </a:t>
            </a:r>
            <a:r>
              <a:rPr lang="ru-RU" dirty="0" smtClean="0"/>
              <a:t>году, аннулируется.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5958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Памятка о правилах проведения ЕГЭ</a:t>
            </a:r>
            <a:br>
              <a:rPr lang="ru-RU" sz="4000" b="1" dirty="0" smtClean="0"/>
            </a:br>
            <a:r>
              <a:rPr lang="ru-RU" sz="2700" dirty="0" smtClean="0"/>
              <a:t>(Приказ Департамента образования Орловской области </a:t>
            </a:r>
            <a:br>
              <a:rPr lang="ru-RU" sz="2700" dirty="0" smtClean="0"/>
            </a:br>
            <a:r>
              <a:rPr lang="ru-RU" sz="2700" dirty="0" smtClean="0"/>
              <a:t>от </a:t>
            </a:r>
            <a:r>
              <a:rPr lang="ru-RU" sz="2700" dirty="0" smtClean="0"/>
              <a:t>15.03.2024 </a:t>
            </a:r>
            <a:r>
              <a:rPr lang="ru-RU" sz="2700" dirty="0" smtClean="0"/>
              <a:t>№</a:t>
            </a:r>
            <a:r>
              <a:rPr lang="ru-RU" sz="2700" dirty="0" smtClean="0"/>
              <a:t>387</a:t>
            </a:r>
            <a:r>
              <a:rPr lang="ru-RU" sz="2700" dirty="0" smtClean="0"/>
              <a:t>)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rgbClr val="FF0000"/>
                </a:solidFill>
              </a:rPr>
              <a:t>ППЭ оборудуются</a:t>
            </a:r>
            <a:r>
              <a:rPr lang="ru-RU" dirty="0" smtClean="0"/>
              <a:t>: - металлоискателями,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- средствами видеонаблюдения,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                                   - системами подавления сигналов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подвижной связи.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rgbClr val="FF0000"/>
                </a:solidFill>
              </a:rPr>
              <a:t>ЕГЭ начинается </a:t>
            </a:r>
            <a:r>
              <a:rPr lang="ru-RU" dirty="0" smtClean="0"/>
              <a:t>в 10.00.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rgbClr val="FF0000"/>
                </a:solidFill>
              </a:rPr>
              <a:t>Вход участников </a:t>
            </a:r>
            <a:r>
              <a:rPr lang="ru-RU" dirty="0" smtClean="0"/>
              <a:t>начинается с 9.00.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rgbClr val="FF0000"/>
                </a:solidFill>
              </a:rPr>
              <a:t>Допуск участников ЕГЭ </a:t>
            </a:r>
            <a:r>
              <a:rPr lang="ru-RU" dirty="0" smtClean="0"/>
              <a:t>осуществляется при наличии документа, удостоверяющего личность.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rgbClr val="FF0000"/>
                </a:solidFill>
              </a:rPr>
              <a:t>В случае отсутствия паспорта по объективным причинам</a:t>
            </a:r>
            <a:r>
              <a:rPr lang="ru-RU" dirty="0" smtClean="0"/>
              <a:t>, он допускается в ППЭ после письменного подтверждения его личности.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0944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/>
              <a:t>Памятка о правилах проведения ЕГЭ</a:t>
            </a:r>
            <a:br>
              <a:rPr lang="ru-RU" sz="4400" b="1" dirty="0"/>
            </a:br>
            <a:r>
              <a:rPr lang="ru-RU" sz="2700" dirty="0"/>
              <a:t>(Приказ Департамента образования Орловской области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>от 15.03.2024 №387)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4000" dirty="0" smtClean="0"/>
              <a:t>Если участник ЕГЭ опоздал на экзамен, он допускается к сдаче ЕГЭ. Время окончания экзамена не продлевается.  Повторный инструктаж не проводится. Повторное включение аудиозаписи на ЕГЭ по иностранным языкам не проводится.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868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/>
              <a:t>Памятка о правилах проведения ЕГЭ</a:t>
            </a:r>
            <a:br>
              <a:rPr lang="ru-RU" sz="4400" b="1" dirty="0"/>
            </a:br>
            <a:r>
              <a:rPr lang="ru-RU" sz="2700" dirty="0"/>
              <a:t>(Приказ Департамента образования Орловской области </a:t>
            </a:r>
            <a:br>
              <a:rPr lang="ru-RU" sz="2700" dirty="0"/>
            </a:br>
            <a:r>
              <a:rPr lang="ru-RU" sz="2700" dirty="0"/>
              <a:t>от 15.03.2024 №387)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день проведения экзамена в ППЭ участникам ЕГЭ </a:t>
            </a:r>
            <a:r>
              <a:rPr lang="ru-RU" b="1" dirty="0" smtClean="0">
                <a:solidFill>
                  <a:srgbClr val="FF0000"/>
                </a:solidFill>
              </a:rPr>
              <a:t>запрещается иметь при себе:</a:t>
            </a:r>
          </a:p>
          <a:p>
            <a:pPr>
              <a:buFontTx/>
              <a:buChar char="-"/>
            </a:pPr>
            <a:r>
              <a:rPr lang="ru-RU" dirty="0" smtClean="0"/>
              <a:t>уведомление о регистрации на экзамене,</a:t>
            </a:r>
          </a:p>
          <a:p>
            <a:pPr>
              <a:buFontTx/>
              <a:buChar char="-"/>
            </a:pPr>
            <a:r>
              <a:rPr lang="ru-RU" dirty="0" smtClean="0"/>
              <a:t>средства связи,</a:t>
            </a:r>
          </a:p>
          <a:p>
            <a:pPr>
              <a:buFontTx/>
              <a:buChar char="-"/>
            </a:pPr>
            <a:r>
              <a:rPr lang="ru-RU" dirty="0" smtClean="0"/>
              <a:t>электронно-вычислительную технику,</a:t>
            </a:r>
          </a:p>
          <a:p>
            <a:pPr>
              <a:buFontTx/>
              <a:buChar char="-"/>
            </a:pPr>
            <a:r>
              <a:rPr lang="ru-RU" dirty="0" smtClean="0"/>
              <a:t>фото, аудио и видео аппаратуру,</a:t>
            </a:r>
          </a:p>
          <a:p>
            <a:pPr>
              <a:buFontTx/>
              <a:buChar char="-"/>
            </a:pPr>
            <a:r>
              <a:rPr lang="ru-RU" dirty="0" smtClean="0"/>
              <a:t>справочные материалы,</a:t>
            </a:r>
          </a:p>
          <a:p>
            <a:pPr>
              <a:buFontTx/>
              <a:buChar char="-"/>
            </a:pPr>
            <a:r>
              <a:rPr lang="ru-RU" dirty="0" smtClean="0"/>
              <a:t>письменные заметки, </a:t>
            </a:r>
          </a:p>
          <a:p>
            <a:pPr>
              <a:buFontTx/>
              <a:buChar char="-"/>
            </a:pPr>
            <a:r>
              <a:rPr lang="ru-RU" dirty="0" smtClean="0"/>
              <a:t>иные средства хранения и передачи информации.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65843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967</TotalTime>
  <Words>1518</Words>
  <Application>Microsoft Office PowerPoint</Application>
  <PresentationFormat>Экран (4:3)</PresentationFormat>
  <Paragraphs>173</Paragraphs>
  <Slides>28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Calibri</vt:lpstr>
      <vt:lpstr>Constantia</vt:lpstr>
      <vt:lpstr>Times New Roman</vt:lpstr>
      <vt:lpstr>Wingdings 2</vt:lpstr>
      <vt:lpstr>Поток</vt:lpstr>
      <vt:lpstr>ЕГЭ-2024 </vt:lpstr>
      <vt:lpstr>Расписание ЕГЭ-2024 </vt:lpstr>
      <vt:lpstr>Минимальное количество баллов (Приказ Минобрнауки от 28.08.2023 №825)</vt:lpstr>
      <vt:lpstr>О повторном прохождении ГИА (Приказ Министерства просвещения и Рособрнадзора от 4.04.2023 №233\552)</vt:lpstr>
      <vt:lpstr>О повторном прохождении ГИА (Приказ Министерства просвещения и Рособрнадзора от от 4.04.2023 №233\552)</vt:lpstr>
      <vt:lpstr>Изменения в Порядок ЕГЭ (Приказ Минпросвещения и Рособрнадзора от 12.04.2024 №243\802)</vt:lpstr>
      <vt:lpstr>Памятка о правилах проведения ЕГЭ (Приказ Департамента образования Орловской области  от 15.03.2024 №387)</vt:lpstr>
      <vt:lpstr>Памятка о правилах проведения ЕГЭ (Приказ Департамента образования Орловской области  от 15.03.2024 №387)</vt:lpstr>
      <vt:lpstr>Памятка о правилах проведения ЕГЭ (Приказ Департамента образования Орловской области  от 15.03.2024 №387)</vt:lpstr>
      <vt:lpstr>Памятка о правилах проведения ЕГЭ (Приказ Департамента образования Орловской области  от 15.03.2024 №387)</vt:lpstr>
      <vt:lpstr>Памятка о правилах проведения ЕГЭ (Приказ Департамента образования Орловской области  от 15.03.2024 №387)</vt:lpstr>
      <vt:lpstr>Непрограммируемый калькулятор (Приказ Министерства просвещения и Рособрнадзора  от 10.01.2019 №9\18)</vt:lpstr>
      <vt:lpstr>Памятка о правилах проведения ЕГЭ (Приказ Департамента образования Орловской области  от 15.03.2024 №387)</vt:lpstr>
      <vt:lpstr>Памятка о правилах проведения ЕГЭ (Приказ Департамента образования Орловской области  от 15.03.2024 №387)</vt:lpstr>
      <vt:lpstr>О недопущении нарушений установленного порядка  (Приказ Департамента образования Орловской области  от 15.03.2024 №387)</vt:lpstr>
      <vt:lpstr>Памятка о правилах проведения ЕГЭ (Приказ Департамента образования Орловской области  от 15.03.2024 №387)</vt:lpstr>
      <vt:lpstr>Памятка о правилах проведения ЕГЭ (Приказ Департамента образования Орловской области  от 15.03.2024 №387)</vt:lpstr>
      <vt:lpstr>Памятка о правилах проведения ЕГЭ (Приказ Департамента образования Орловской области  от 15.03.2024 №387)</vt:lpstr>
      <vt:lpstr>Памятка о правилах проведения ЕГЭ (Приказ Департамента образования Орловской области  от 15.03.2024 №387)</vt:lpstr>
      <vt:lpstr>Апелляция (Приказ Департамента образования Орловской области  от 15.03.2024 №387)</vt:lpstr>
      <vt:lpstr>Апелляция</vt:lpstr>
      <vt:lpstr>Презентация PowerPoint</vt:lpstr>
      <vt:lpstr>Апелляция</vt:lpstr>
      <vt:lpstr>Перед экзаменом</vt:lpstr>
      <vt:lpstr>аттестат</vt:lpstr>
      <vt:lpstr>Аттестат с отличием и медаль «За особые успехи в учении» (Приказ Министерства просвещения от 16.11.2023 N 867)</vt:lpstr>
      <vt:lpstr>Перед экзаменом</vt:lpstr>
      <vt:lpstr>СПАСИБО ЗА ВНИМАНИЕ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ГИА-11</dc:title>
  <dc:creator>User</dc:creator>
  <cp:lastModifiedBy>London</cp:lastModifiedBy>
  <cp:revision>69</cp:revision>
  <dcterms:created xsi:type="dcterms:W3CDTF">2015-11-11T16:20:02Z</dcterms:created>
  <dcterms:modified xsi:type="dcterms:W3CDTF">2024-04-22T12:07:29Z</dcterms:modified>
</cp:coreProperties>
</file>