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</p:sldMasterIdLst>
  <p:notesMasterIdLst>
    <p:notesMasterId r:id="rId16"/>
  </p:notesMasterIdLst>
  <p:sldIdLst>
    <p:sldId id="256" r:id="rId2"/>
    <p:sldId id="308" r:id="rId3"/>
    <p:sldId id="311" r:id="rId4"/>
    <p:sldId id="313" r:id="rId5"/>
    <p:sldId id="312" r:id="rId6"/>
    <p:sldId id="314" r:id="rId7"/>
    <p:sldId id="263" r:id="rId8"/>
    <p:sldId id="317" r:id="rId9"/>
    <p:sldId id="316" r:id="rId10"/>
    <p:sldId id="315" r:id="rId11"/>
    <p:sldId id="318" r:id="rId12"/>
    <p:sldId id="319" r:id="rId13"/>
    <p:sldId id="320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BA"/>
    <a:srgbClr val="DEA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29" autoAdjust="0"/>
  </p:normalViewPr>
  <p:slideViewPr>
    <p:cSldViewPr>
      <p:cViewPr>
        <p:scale>
          <a:sx n="105" d="100"/>
          <a:sy n="105" d="100"/>
        </p:scale>
        <p:origin x="-17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6471-4AB9-4653-995D-2D2E06E6F90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B60D2-CD9D-4F88-A6DB-BDC248D9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6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8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3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887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240031"/>
            <a:ext cx="1152286" cy="1316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805" y="1550175"/>
            <a:ext cx="8461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–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№23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английского языка г. Орла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024" y="2531805"/>
            <a:ext cx="8461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«Английский язык. 2 класс»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5013176"/>
            <a:ext cx="434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Валентиновна Аристова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3946" y="60172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Орёл 2022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2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762540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– промежуточная аттестация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2344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8" t="51826" r="15084" b="17895"/>
          <a:stretch/>
        </p:blipFill>
        <p:spPr bwMode="auto">
          <a:xfrm>
            <a:off x="467544" y="2348880"/>
            <a:ext cx="844218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5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765284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оценок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(четвертная оценка)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23446"/>
            <a:ext cx="84249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Оценка за четверть выставляется на основе среднего арифметического с учетом оценок за контрольные работы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2,40 – 2,69        3,40 – 3,69       4,40 -4,69</a:t>
            </a:r>
            <a:endParaRPr lang="ru-RU" sz="36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u="sng" dirty="0" smtClean="0">
              <a:solidFill>
                <a:srgbClr val="002060"/>
              </a:solidFill>
            </a:endParaRPr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val="33054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765284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оценок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(годовая = итоговая оценка)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23446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Оценка за 1 четверть +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Оценка за 2 четверть +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Оценка за 3 четверть +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Оценка за 4 четверть +</a:t>
            </a:r>
          </a:p>
          <a:p>
            <a:pPr algn="ctr"/>
            <a:r>
              <a:rPr lang="ru-RU" sz="2800" u="sng" dirty="0">
                <a:solidFill>
                  <a:srgbClr val="002060"/>
                </a:solidFill>
              </a:rPr>
              <a:t>Оценка за ПА________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   5</a:t>
            </a:r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val="211004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76528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23446"/>
            <a:ext cx="84249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SB – Student’s book </a:t>
            </a:r>
            <a:r>
              <a:rPr lang="ru-RU" sz="2800" b="1" dirty="0" smtClean="0">
                <a:solidFill>
                  <a:srgbClr val="002060"/>
                </a:solidFill>
              </a:rPr>
              <a:t>(учебник)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WB – Workbook</a:t>
            </a:r>
            <a:r>
              <a:rPr lang="ru-RU" sz="2800" b="1" dirty="0" smtClean="0">
                <a:solidFill>
                  <a:srgbClr val="002060"/>
                </a:solidFill>
              </a:rPr>
              <a:t> (рабочая тетрадь на печатной основе)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p. – page</a:t>
            </a:r>
            <a:r>
              <a:rPr lang="ru-RU" sz="2800" b="1" dirty="0" smtClean="0">
                <a:solidFill>
                  <a:srgbClr val="002060"/>
                </a:solidFill>
              </a:rPr>
              <a:t> (страница)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ex. – exercise</a:t>
            </a:r>
            <a:r>
              <a:rPr lang="ru-RU" sz="2800" b="1" dirty="0" smtClean="0">
                <a:solidFill>
                  <a:srgbClr val="002060"/>
                </a:solidFill>
              </a:rPr>
              <a:t> (упражнение)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* - in writing</a:t>
            </a:r>
            <a:r>
              <a:rPr lang="ru-RU" sz="2800" b="1" dirty="0" smtClean="0">
                <a:solidFill>
                  <a:srgbClr val="002060"/>
                </a:solidFill>
              </a:rPr>
              <a:t> (письменно)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! – learn</a:t>
            </a:r>
            <a:r>
              <a:rPr lang="ru-RU" sz="2800" b="1" dirty="0" smtClean="0">
                <a:solidFill>
                  <a:srgbClr val="002060"/>
                </a:solidFill>
              </a:rPr>
              <a:t> (выучить наизусть)</a:t>
            </a:r>
            <a:endParaRPr lang="ru-RU" sz="28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u="sng" dirty="0" smtClean="0">
              <a:solidFill>
                <a:srgbClr val="002060"/>
              </a:solidFill>
            </a:endParaRPr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val="28035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1512326" cy="17281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2348880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302001,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Орел, ул.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Панчука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4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директора: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+7 (4862) 75-03-38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orelschool23@mail.ru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1571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 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Викторовна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Губская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6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692696"/>
            <a:ext cx="5925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рабочей программы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889844"/>
            <a:ext cx="8748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 smtClean="0"/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</a:rPr>
              <a:t>К </a:t>
            </a:r>
            <a:r>
              <a:rPr lang="ru-RU" sz="2000" b="1" u="sng" dirty="0">
                <a:solidFill>
                  <a:srgbClr val="002060"/>
                </a:solidFill>
              </a:rPr>
              <a:t>концу 4 класса </a:t>
            </a:r>
            <a:r>
              <a:rPr lang="ru-RU" sz="2000" b="1" u="sng" dirty="0" smtClean="0">
                <a:solidFill>
                  <a:srgbClr val="002060"/>
                </a:solidFill>
              </a:rPr>
              <a:t>выпускник</a:t>
            </a:r>
            <a:endParaRPr lang="ru-RU" sz="2000" b="1" u="sng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Овладеет </a:t>
            </a:r>
            <a:r>
              <a:rPr lang="ru-RU" sz="2200" dirty="0">
                <a:solidFill>
                  <a:srgbClr val="002060"/>
                </a:solidFill>
              </a:rPr>
              <a:t>звуковым строем английского </a:t>
            </a:r>
            <a:r>
              <a:rPr lang="ru-RU" sz="2200" dirty="0" smtClean="0">
                <a:solidFill>
                  <a:srgbClr val="002060"/>
                </a:solidFill>
              </a:rPr>
              <a:t>языка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 Овладеет техникой чтения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 Научится </a:t>
            </a:r>
            <a:r>
              <a:rPr lang="ru-RU" sz="2200" dirty="0">
                <a:solidFill>
                  <a:srgbClr val="002060"/>
                </a:solidFill>
              </a:rPr>
              <a:t>вести и поддерживать элементарный </a:t>
            </a:r>
            <a:r>
              <a:rPr lang="ru-RU" sz="2200" dirty="0" smtClean="0">
                <a:solidFill>
                  <a:srgbClr val="002060"/>
                </a:solidFill>
              </a:rPr>
              <a:t>диалог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 Научится </a:t>
            </a:r>
            <a:r>
              <a:rPr lang="ru-RU" sz="2200" dirty="0">
                <a:solidFill>
                  <a:srgbClr val="002060"/>
                </a:solidFill>
              </a:rPr>
              <a:t>рассказывать о себе, </a:t>
            </a:r>
            <a:r>
              <a:rPr lang="ru-RU" sz="2200" dirty="0" smtClean="0">
                <a:solidFill>
                  <a:srgbClr val="002060"/>
                </a:solidFill>
              </a:rPr>
              <a:t>семье</a:t>
            </a:r>
            <a:r>
              <a:rPr lang="ru-RU" sz="2200" dirty="0">
                <a:solidFill>
                  <a:srgbClr val="002060"/>
                </a:solidFill>
              </a:rPr>
              <a:t>, друге, городе, квартире и т.д.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 Научится </a:t>
            </a:r>
            <a:r>
              <a:rPr lang="ru-RU" sz="2200" dirty="0">
                <a:solidFill>
                  <a:srgbClr val="002060"/>
                </a:solidFill>
              </a:rPr>
              <a:t>кратко передавать содержание текста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 Научится </a:t>
            </a:r>
            <a:r>
              <a:rPr lang="ru-RU" sz="2200" dirty="0">
                <a:solidFill>
                  <a:srgbClr val="002060"/>
                </a:solidFill>
              </a:rPr>
              <a:t>извлекать конкретную информацию из услышанного текста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 Научится </a:t>
            </a:r>
            <a:r>
              <a:rPr lang="ru-RU" sz="2200" dirty="0">
                <a:solidFill>
                  <a:srgbClr val="002060"/>
                </a:solidFill>
              </a:rPr>
              <a:t>читать тексты, извлекать запрашиваемую информацию, отвечать на вопросы по тексту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 Научится </a:t>
            </a:r>
            <a:r>
              <a:rPr lang="ru-RU" sz="2200" dirty="0">
                <a:solidFill>
                  <a:srgbClr val="002060"/>
                </a:solidFill>
              </a:rPr>
              <a:t>отвечать письменно на вопросы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 Научится </a:t>
            </a:r>
            <a:r>
              <a:rPr lang="ru-RU" sz="2200" dirty="0">
                <a:solidFill>
                  <a:srgbClr val="002060"/>
                </a:solidFill>
              </a:rPr>
              <a:t>выполнять лексико-грамматические 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5893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76470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класс. 1 четверть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889844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 smtClean="0"/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</a:rPr>
              <a:t>Знакомство с английским алфавитом</a:t>
            </a:r>
            <a:endParaRPr lang="ru-RU" sz="2000" b="1" u="sng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Знать </a:t>
            </a:r>
            <a:r>
              <a:rPr lang="ru-RU" sz="2400" dirty="0">
                <a:solidFill>
                  <a:srgbClr val="002060"/>
                </a:solidFill>
              </a:rPr>
              <a:t>буквы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Знать </a:t>
            </a:r>
            <a:r>
              <a:rPr lang="ru-RU" sz="2400" dirty="0">
                <a:solidFill>
                  <a:srgbClr val="002060"/>
                </a:solidFill>
              </a:rPr>
              <a:t>звуки, которые передают буквы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Называть </a:t>
            </a:r>
            <a:r>
              <a:rPr lang="ru-RU" sz="2400" dirty="0">
                <a:solidFill>
                  <a:srgbClr val="002060"/>
                </a:solidFill>
              </a:rPr>
              <a:t>слова, которые начинаются с каждой буквы алфавита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Писать </a:t>
            </a:r>
            <a:r>
              <a:rPr lang="ru-RU" sz="2400" dirty="0">
                <a:solidFill>
                  <a:srgbClr val="002060"/>
                </a:solidFill>
              </a:rPr>
              <a:t>буквы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Формируются </a:t>
            </a:r>
            <a:r>
              <a:rPr lang="ru-RU" sz="2400" dirty="0">
                <a:solidFill>
                  <a:srgbClr val="002060"/>
                </a:solidFill>
              </a:rPr>
              <a:t>навыки </a:t>
            </a:r>
            <a:r>
              <a:rPr lang="ru-RU" sz="2400" b="1" dirty="0">
                <a:solidFill>
                  <a:srgbClr val="002060"/>
                </a:solidFill>
              </a:rPr>
              <a:t>глобального чтения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Уметь </a:t>
            </a:r>
            <a:r>
              <a:rPr lang="ru-RU" sz="2400" dirty="0">
                <a:solidFill>
                  <a:srgbClr val="002060"/>
                </a:solidFill>
              </a:rPr>
              <a:t>читать слова, применяя правила чтения гласных в открытом\ закрытом слоге</a:t>
            </a:r>
            <a:r>
              <a:rPr lang="ru-RU" sz="2400">
                <a:solidFill>
                  <a:srgbClr val="002060"/>
                </a:solidFill>
              </a:rPr>
              <a:t>, </a:t>
            </a:r>
            <a:r>
              <a:rPr lang="ru-RU" sz="2400" smtClean="0">
                <a:solidFill>
                  <a:srgbClr val="002060"/>
                </a:solidFill>
              </a:rPr>
              <a:t>буквосочетания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76254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фонетике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23446"/>
            <a:ext cx="79208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Звуки, не имеющие аналогов в английском языке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Звуки, похожие на русские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Интонация в общих вопросах, при приветствии при перечислении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Связующее </a:t>
            </a:r>
            <a:r>
              <a:rPr lang="en-US" sz="2400" dirty="0" smtClean="0">
                <a:solidFill>
                  <a:srgbClr val="002060"/>
                </a:solidFill>
              </a:rPr>
              <a:t>“r” - </a:t>
            </a:r>
            <a:r>
              <a:rPr lang="en-US" sz="2400" b="1" dirty="0" smtClean="0">
                <a:solidFill>
                  <a:srgbClr val="002060"/>
                </a:solidFill>
              </a:rPr>
              <a:t>brother and sister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val="27145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76470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Глобальное чтение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772816"/>
            <a:ext cx="784887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u="sng" dirty="0" smtClean="0"/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Глобальное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b="1" dirty="0">
                <a:solidFill>
                  <a:srgbClr val="002060"/>
                </a:solidFill>
              </a:rPr>
              <a:t>чтение</a:t>
            </a:r>
            <a:r>
              <a:rPr lang="ru-RU" sz="2000" dirty="0">
                <a:solidFill>
                  <a:srgbClr val="002060"/>
                </a:solidFill>
              </a:rPr>
              <a:t> – соотнесение набора графических символов – слов с предметной картинкой. </a:t>
            </a:r>
            <a:r>
              <a:rPr lang="ru-RU" sz="2000" dirty="0" smtClean="0">
                <a:solidFill>
                  <a:srgbClr val="002060"/>
                </a:solidFill>
              </a:rPr>
              <a:t>Это </a:t>
            </a:r>
            <a:r>
              <a:rPr lang="ru-RU" sz="2000" dirty="0">
                <a:solidFill>
                  <a:srgbClr val="002060"/>
                </a:solidFill>
              </a:rPr>
              <a:t>дает возможность ребенку воспринимать набор </a:t>
            </a:r>
            <a:r>
              <a:rPr lang="ru-RU" sz="2000" dirty="0" smtClean="0">
                <a:solidFill>
                  <a:srgbClr val="002060"/>
                </a:solidFill>
              </a:rPr>
              <a:t>букв </a:t>
            </a:r>
            <a:r>
              <a:rPr lang="ru-RU" sz="2000" dirty="0">
                <a:solidFill>
                  <a:srgbClr val="002060"/>
                </a:solidFill>
              </a:rPr>
              <a:t>как графический символ, который соответствует определенному предмету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               ant</a:t>
            </a:r>
            <a:endParaRPr lang="ru-RU" sz="4800" dirty="0" smtClean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im5-tub-ru.yandex.net/i?id=373738252-69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61176"/>
            <a:ext cx="2742430" cy="21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92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762540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чтению (открытый\ закрытый слог)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2344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8" t="21802" r="12007" b="22684"/>
          <a:stretch/>
        </p:blipFill>
        <p:spPr bwMode="auto">
          <a:xfrm>
            <a:off x="899591" y="2060848"/>
            <a:ext cx="7935653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9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3038" y="908720"/>
            <a:ext cx="605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письма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5405" lvl="0">
              <a:spcBef>
                <a:spcPts val="5"/>
              </a:spcBef>
              <a:spcAft>
                <a:spcPts val="0"/>
              </a:spcAft>
              <a:buSzPts val="1400"/>
              <a:tabLst>
                <a:tab pos="29210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Поля в тетрадях СЛЕВА</a:t>
            </a:r>
          </a:p>
          <a:p>
            <a:pPr marR="65405" lvl="0">
              <a:spcBef>
                <a:spcPts val="5"/>
              </a:spcBef>
              <a:spcAft>
                <a:spcPts val="0"/>
              </a:spcAft>
              <a:buSzPts val="1400"/>
              <a:tabLst>
                <a:tab pos="29210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Вертикальность</a:t>
            </a:r>
          </a:p>
          <a:p>
            <a:pPr marR="65405" lvl="0">
              <a:spcBef>
                <a:spcPts val="5"/>
              </a:spcBef>
              <a:spcAft>
                <a:spcPts val="0"/>
              </a:spcAft>
              <a:buSzPts val="1400"/>
              <a:tabLst>
                <a:tab pos="29210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Печатный шрифт</a:t>
            </a:r>
          </a:p>
          <a:p>
            <a:pPr marR="65405" lvl="0">
              <a:spcBef>
                <a:spcPts val="5"/>
              </a:spcBef>
              <a:spcAft>
                <a:spcPts val="0"/>
              </a:spcAft>
              <a:buSzPts val="1400"/>
              <a:tabLst>
                <a:tab pos="29210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Важна высота букв (надстрочные элементы)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7" y="3559886"/>
            <a:ext cx="8054732" cy="195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8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76528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диктанту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23446"/>
            <a:ext cx="84249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Прописывать слова в тетради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Знать перевод слов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Проговаривать слова при тренировке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Акцентировать внимание на ошибках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Учитывать кратковременность памяти современных </a:t>
            </a:r>
            <a:r>
              <a:rPr lang="ru-RU" sz="2800" dirty="0" smtClean="0">
                <a:solidFill>
                  <a:srgbClr val="002060"/>
                </a:solidFill>
              </a:rPr>
              <a:t>детей</a:t>
            </a:r>
            <a:endParaRPr lang="ru-RU" sz="2800" u="sng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u="sng" dirty="0" smtClean="0">
              <a:solidFill>
                <a:srgbClr val="002060"/>
              </a:solidFill>
            </a:endParaRPr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val="22605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76254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– смотр знаний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2344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703150" y="1740536"/>
            <a:ext cx="4932253" cy="4474471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605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1120</TotalTime>
  <Words>399</Words>
  <Application>Microsoft Office PowerPoint</Application>
  <PresentationFormat>Экран 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Дивиденд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Завуч</dc:creator>
  <cp:lastModifiedBy>User</cp:lastModifiedBy>
  <cp:revision>108</cp:revision>
  <dcterms:created xsi:type="dcterms:W3CDTF">2021-03-26T10:39:13Z</dcterms:created>
  <dcterms:modified xsi:type="dcterms:W3CDTF">2022-10-06T17:26:44Z</dcterms:modified>
</cp:coreProperties>
</file>