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4" r:id="rId3"/>
    <p:sldId id="273" r:id="rId4"/>
    <p:sldId id="279" r:id="rId5"/>
    <p:sldId id="280" r:id="rId6"/>
    <p:sldId id="281" r:id="rId7"/>
    <p:sldId id="282" r:id="rId8"/>
    <p:sldId id="283" r:id="rId9"/>
    <p:sldId id="284" r:id="rId10"/>
    <p:sldId id="287" r:id="rId11"/>
    <p:sldId id="288" r:id="rId12"/>
    <p:sldId id="285" r:id="rId13"/>
    <p:sldId id="286" r:id="rId14"/>
    <p:sldId id="299" r:id="rId15"/>
    <p:sldId id="289" r:id="rId16"/>
    <p:sldId id="290" r:id="rId17"/>
    <p:sldId id="294" r:id="rId18"/>
    <p:sldId id="291" r:id="rId19"/>
    <p:sldId id="292" r:id="rId20"/>
    <p:sldId id="293" r:id="rId21"/>
    <p:sldId id="300" r:id="rId22"/>
    <p:sldId id="302" r:id="rId23"/>
    <p:sldId id="304" r:id="rId24"/>
    <p:sldId id="305" r:id="rId25"/>
    <p:sldId id="295" r:id="rId26"/>
    <p:sldId id="296" r:id="rId27"/>
    <p:sldId id="297" r:id="rId28"/>
    <p:sldId id="306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359B9-7A2D-4F3E-B4A2-048645B7DED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2938B-6FF8-41FC-902C-12E34679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ECFF6-1489-43D0-9835-A64A6A9A73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6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2938B-6FF8-41FC-902C-12E3467994E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6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C1EA-CB89-466F-846B-E160F47AA793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265-38EE-4385-9F95-A48AE791B6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C1EA-CB89-466F-846B-E160F47AA793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265-38EE-4385-9F95-A48AE791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C1EA-CB89-466F-846B-E160F47AA793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265-38EE-4385-9F95-A48AE791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C1EA-CB89-466F-846B-E160F47AA793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265-38EE-4385-9F95-A48AE791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C1EA-CB89-466F-846B-E160F47AA793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265-38EE-4385-9F95-A48AE791B6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C1EA-CB89-466F-846B-E160F47AA793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265-38EE-4385-9F95-A48AE791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C1EA-CB89-466F-846B-E160F47AA793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265-38EE-4385-9F95-A48AE791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C1EA-CB89-466F-846B-E160F47AA793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265-38EE-4385-9F95-A48AE791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C1EA-CB89-466F-846B-E160F47AA793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265-38EE-4385-9F95-A48AE791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C1EA-CB89-466F-846B-E160F47AA793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C265-38EE-4385-9F95-A48AE791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C1EA-CB89-466F-846B-E160F47AA793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D7C265-38EE-4385-9F95-A48AE791B6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B9C1EA-CB89-466F-846B-E160F47AA793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D7C265-38EE-4385-9F95-A48AE791B66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7851648" cy="2404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900" dirty="0" smtClean="0"/>
              <a:t>ЕГЭ-2021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Памятка о правилах проведения ЕГЭ</a:t>
            </a:r>
            <a:br>
              <a:rPr lang="ru-RU" sz="4400" b="1" dirty="0"/>
            </a:br>
            <a:r>
              <a:rPr lang="ru-RU" sz="2700" dirty="0"/>
              <a:t>(Приказ Департамента образования Орловской области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от 11.05.2021 №666)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Участники ЕГЭ занимают места в аудитории в соответствии со списками распределения. Изменение рабочего места запрещено.</a:t>
            </a:r>
          </a:p>
          <a:p>
            <a:pPr marL="0" indent="0">
              <a:buNone/>
            </a:pPr>
            <a:r>
              <a:rPr lang="ru-RU" dirty="0" smtClean="0"/>
              <a:t>Во время экзамена участникам ЕГЭ запрещается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 marL="0" indent="0">
              <a:buNone/>
            </a:pPr>
            <a:r>
              <a:rPr lang="ru-RU" dirty="0" smtClean="0"/>
              <a:t>При выходе из аудитории следует оставить экзаменационные материалы, черновики и письменные принадлежности на рабочем столе.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75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Памятка о правилах проведения ЕГЭ</a:t>
            </a:r>
            <a:br>
              <a:rPr lang="ru-RU" sz="4000" b="1" dirty="0"/>
            </a:br>
            <a:r>
              <a:rPr lang="ru-RU" sz="2400" dirty="0"/>
              <a:t>(Приказ Департамента образования Орловской области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от 11.05.2021 №666)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Участники ЕГЭ, нарушившие Порядок проведения ГИА, удаляются с экзамена. ГЭК принимает решение об аннулирование результатов участника ЕГЭ по соответствующему предмету.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5857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О недопущении нарушений установленного порядка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Участники ЕГЭ </a:t>
            </a:r>
            <a:r>
              <a:rPr lang="ru-RU" dirty="0" smtClean="0">
                <a:solidFill>
                  <a:srgbClr val="FF0000"/>
                </a:solidFill>
              </a:rPr>
              <a:t>несут ответственность</a:t>
            </a:r>
            <a:r>
              <a:rPr lang="ru-RU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за </a:t>
            </a:r>
            <a:r>
              <a:rPr lang="ru-RU" b="1" dirty="0" smtClean="0">
                <a:solidFill>
                  <a:srgbClr val="FF0000"/>
                </a:solidFill>
              </a:rPr>
              <a:t>наличие</a:t>
            </a:r>
            <a:r>
              <a:rPr lang="ru-RU" dirty="0" smtClean="0"/>
              <a:t> на своем рабочем месте </a:t>
            </a:r>
            <a:r>
              <a:rPr lang="ru-RU" b="1" dirty="0" smtClean="0">
                <a:solidFill>
                  <a:srgbClr val="FF0000"/>
                </a:solidFill>
              </a:rPr>
              <a:t>и при себе </a:t>
            </a:r>
            <a:r>
              <a:rPr lang="ru-RU" dirty="0" smtClean="0"/>
              <a:t>запрещенных вещей и предметов,</a:t>
            </a:r>
          </a:p>
          <a:p>
            <a:pPr marL="514350" indent="-514350">
              <a:buAutoNum type="arabicParenR"/>
            </a:pPr>
            <a:r>
              <a:rPr lang="ru-RU" dirty="0" smtClean="0"/>
              <a:t>общение друг с другом во время экзамена,</a:t>
            </a:r>
          </a:p>
          <a:p>
            <a:pPr marL="514350" indent="-514350">
              <a:buAutoNum type="arabicParenR"/>
            </a:pPr>
            <a:r>
              <a:rPr lang="ru-RU" dirty="0" smtClean="0"/>
              <a:t>свободное перемещение по аудитории и ППЭ,</a:t>
            </a:r>
          </a:p>
          <a:p>
            <a:pPr marL="514350" indent="-514350">
              <a:buAutoNum type="arabicParenR"/>
            </a:pPr>
            <a:r>
              <a:rPr lang="ru-RU" dirty="0" smtClean="0"/>
              <a:t>вынос из аудитории и ППЭ экзаменационных материалов,</a:t>
            </a:r>
          </a:p>
          <a:p>
            <a:pPr marL="514350" indent="-514350">
              <a:buAutoNum type="arabicParenR"/>
            </a:pPr>
            <a:r>
              <a:rPr lang="ru-RU" dirty="0" smtClean="0"/>
              <a:t>фотографирование </a:t>
            </a:r>
            <a:r>
              <a:rPr lang="ru-RU" dirty="0"/>
              <a:t>экзаменационных </a:t>
            </a:r>
            <a:r>
              <a:rPr lang="ru-RU" dirty="0" smtClean="0"/>
              <a:t>материалов.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16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04088"/>
            <a:ext cx="85792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О недопущении нарушений установленного порядка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случае нарушения установленного Порядка участники ЕГЭ могут быть привлечены к дисциплинарной и (или) административной ответственности.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Административная ответственность установлена частью 4 статьи 19.30 Кодекса РФ об административных </a:t>
            </a:r>
            <a:r>
              <a:rPr lang="ru-RU" dirty="0" smtClean="0"/>
              <a:t>правонарушениях (</a:t>
            </a:r>
            <a:r>
              <a:rPr lang="ru-RU" b="1" dirty="0" smtClean="0">
                <a:solidFill>
                  <a:srgbClr val="FF0000"/>
                </a:solidFill>
              </a:rPr>
              <a:t>штраф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91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Памятка о правилах проведения ЕГЭ</a:t>
            </a:r>
            <a:br>
              <a:rPr lang="ru-RU" sz="4000" b="1" dirty="0"/>
            </a:br>
            <a:r>
              <a:rPr lang="ru-RU" sz="2700" dirty="0"/>
              <a:t>(Приказ Департамента образования Орловской области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от 11.05.2021 №666)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Участник ЕГЭ может использовать только черновики со штампом образовательной организации, на базе которой организован ППЭ, и делать пометки в КИМ. На говорение ЕГЭ по иностранным языкам черновики не выдаются. </a:t>
            </a:r>
            <a:r>
              <a:rPr lang="ru-RU" sz="3200" b="1" dirty="0" smtClean="0">
                <a:solidFill>
                  <a:srgbClr val="FF0000"/>
                </a:solidFill>
              </a:rPr>
              <a:t>Черновики не проверяются и записи в них не учитываются при обработке.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00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Памятка о правилах проведения ЕГЭ</a:t>
            </a:r>
            <a:br>
              <a:rPr lang="ru-RU" sz="4000" b="1" dirty="0"/>
            </a:br>
            <a:r>
              <a:rPr lang="ru-RU" sz="2400" dirty="0"/>
              <a:t>(Приказ Департамента образования Орловской области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от 11.05.2021 №666)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Участник ЕГЭ, который по состоянию здоровья или другим объективным причинам не может завершить выполнение экзаменационной работы, имеет право досрочно сдать экзаменационные материалы и покинуть аудиторию. В дальнейшем участник по решению председателя ГЭК сможет сдать экзамен по данному предмету в дополнительные сроки.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214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Памятка о правилах проведения ЕГЭ</a:t>
            </a:r>
            <a:br>
              <a:rPr lang="ru-RU" sz="4000" b="1" dirty="0"/>
            </a:br>
            <a:r>
              <a:rPr lang="ru-RU" sz="2400" dirty="0"/>
              <a:t>(Приказ Департамента образования Орловской области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от 11.05.2021 №666)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После утверждения результатов ЕГЭ председателем ГЭК, результаты передаются в образовательные организации в течение 1 рабочего дня. Ознакомление с результатами ЕГЭ участниками ЕГЭ осуществляется в течение одного рабочего дня  со дня их передачи в образовательные организации.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Результаты ЕГЭ действительны 4 года, следующих за годом их получения.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135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323530" y="5291573"/>
            <a:ext cx="8641085" cy="1824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164637"/>
            <a:ext cx="914400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21090" y="304733"/>
            <a:ext cx="6701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E3192"/>
                </a:solidFill>
              </a:rPr>
              <a:t>Сервисы ознакомления с результатами ЕГЭ</a:t>
            </a:r>
            <a:endParaRPr lang="ru-RU" sz="2400" b="1" dirty="0">
              <a:solidFill>
                <a:srgbClr val="2E3192"/>
              </a:solidFill>
            </a:endParaRPr>
          </a:p>
        </p:txBody>
      </p:sp>
      <p:pic>
        <p:nvPicPr>
          <p:cNvPr id="21" name="Picture 2" descr="Z:\Карлов\скриншоты\сай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0" y="1549053"/>
            <a:ext cx="2808312" cy="289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Z:\Карлов\скриншоты\сайт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1" y="3336014"/>
            <a:ext cx="2140597" cy="348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Z:\Карлов\скриншоты\185c2b2c17b10c13bf88da78cfc5e58e8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84" y="4140031"/>
            <a:ext cx="1203039" cy="22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Z:\Карлов\скриншоты\0dd876c664a1b9a91c3165d723f970bb7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67" y="4784267"/>
            <a:ext cx="1113199" cy="194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C:\Users\loguteev\Desktop\Дима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68" y="4485118"/>
            <a:ext cx="1467499" cy="189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9"/>
          <p:cNvSpPr txBox="1"/>
          <p:nvPr/>
        </p:nvSpPr>
        <p:spPr>
          <a:xfrm>
            <a:off x="221427" y="836713"/>
            <a:ext cx="286847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www.orcoko.ru</a:t>
            </a:r>
            <a:endParaRPr lang="ru-RU" sz="2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9"/>
          <p:cNvSpPr txBox="1"/>
          <p:nvPr/>
        </p:nvSpPr>
        <p:spPr>
          <a:xfrm>
            <a:off x="5156727" y="1508787"/>
            <a:ext cx="3816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heck.ege.edu.ru</a:t>
            </a:r>
            <a:endParaRPr lang="ru-RU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9327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2E3192"/>
                </a:solidFill>
                <a:cs typeface="Times New Roman" pitchFamily="18" charset="0"/>
              </a:rPr>
              <a:t>Ознакомление в </a:t>
            </a:r>
            <a:r>
              <a:rPr lang="ru-RU" b="1" dirty="0">
                <a:solidFill>
                  <a:srgbClr val="2E3192"/>
                </a:solidFill>
                <a:cs typeface="Times New Roman" pitchFamily="18" charset="0"/>
              </a:rPr>
              <a:t>автоматическом </a:t>
            </a:r>
            <a:endParaRPr lang="ru-RU" b="1" dirty="0" smtClean="0">
              <a:solidFill>
                <a:srgbClr val="2E3192"/>
              </a:solidFill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2E3192"/>
                </a:solidFill>
                <a:cs typeface="Times New Roman" pitchFamily="18" charset="0"/>
              </a:rPr>
              <a:t>режиме </a:t>
            </a:r>
            <a:r>
              <a:rPr lang="ru-RU" b="1" dirty="0">
                <a:solidFill>
                  <a:srgbClr val="2E3192"/>
                </a:solidFill>
                <a:cs typeface="Times New Roman" pitchFamily="18" charset="0"/>
              </a:rPr>
              <a:t>в рамках РИС/ФИС</a:t>
            </a:r>
            <a:endParaRPr lang="ru-RU" dirty="0">
              <a:solidFill>
                <a:srgbClr val="2E319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70" y="2343299"/>
            <a:ext cx="3333660" cy="209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Z:\Карлов\скриншоты\checkegeeduru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71" y="3963189"/>
            <a:ext cx="2144073" cy="289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diellewebsolutions.com/wp-content/uploads/2015/01/servers-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5586" y="4503205"/>
            <a:ext cx="2331089" cy="199640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6156176" y="6417044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ctr">
              <a:spcAft>
                <a:spcPts val="0"/>
              </a:spcAft>
              <a:buSzPct val="150000"/>
              <a:defRPr/>
            </a:pPr>
            <a:r>
              <a:rPr lang="ru-RU" sz="1600" b="1" dirty="0" smtClean="0">
                <a:solidFill>
                  <a:srgbClr val="2E3192"/>
                </a:solidFill>
                <a:cs typeface="Times New Roman" pitchFamily="18" charset="0"/>
              </a:rPr>
              <a:t>Сервер ФЦТ в ЗСПД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53686" y="1030282"/>
            <a:ext cx="21611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www.vsopen.ru</a:t>
            </a:r>
            <a:endParaRPr lang="ru-RU" sz="2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87" y="1882488"/>
            <a:ext cx="1953732" cy="231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1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/>
              <a:t>Апелляция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2400" dirty="0"/>
              <a:t>(Приказ Департамента образования Орловской области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от 11.05.2021 №666)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r>
              <a:rPr lang="ru-RU" sz="2400" b="1" dirty="0" smtClean="0"/>
              <a:t>О нарушении установленного Порядка проведения ГИА </a:t>
            </a:r>
            <a:r>
              <a:rPr lang="ru-RU" sz="2400" dirty="0" smtClean="0"/>
              <a:t>– в день проведения экзамена, не </a:t>
            </a:r>
            <a:r>
              <a:rPr lang="ru-RU" sz="2400" dirty="0"/>
              <a:t>покидая ППЭ</a:t>
            </a:r>
          </a:p>
          <a:p>
            <a:pPr marL="457200" indent="-457200">
              <a:buAutoNum type="arabicParenR"/>
            </a:pPr>
            <a:r>
              <a:rPr lang="ru-RU" sz="2400" b="1" dirty="0" smtClean="0"/>
              <a:t>О несогласии с выставленными баллами </a:t>
            </a:r>
            <a:r>
              <a:rPr lang="ru-RU" sz="2400" dirty="0" smtClean="0"/>
              <a:t>– </a:t>
            </a:r>
            <a:r>
              <a:rPr lang="ru-RU" sz="2400" dirty="0"/>
              <a:t>в течение 2 рабочих дней со дня </a:t>
            </a:r>
            <a:r>
              <a:rPr lang="ru-RU" sz="2400" dirty="0" smtClean="0"/>
              <a:t>официального объявления </a:t>
            </a:r>
            <a:r>
              <a:rPr lang="ru-RU" sz="2400" dirty="0"/>
              <a:t>результатов</a:t>
            </a:r>
            <a:r>
              <a:rPr lang="ru-RU" sz="2400" dirty="0" smtClean="0"/>
              <a:t>. </a:t>
            </a:r>
            <a:r>
              <a:rPr lang="ru-RU" sz="2400" b="1" dirty="0" smtClean="0"/>
              <a:t>Апелляцию подают в образовательную организацию.</a:t>
            </a:r>
            <a:endParaRPr lang="ru-RU" sz="2400" b="1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Апелляции по вопросам содержания и структуры </a:t>
            </a:r>
            <a:r>
              <a:rPr lang="ru-RU" dirty="0" err="1"/>
              <a:t>КИМов</a:t>
            </a:r>
            <a:r>
              <a:rPr lang="ru-RU" dirty="0"/>
              <a:t>, а также по </a:t>
            </a:r>
            <a:r>
              <a:rPr lang="ru-RU" dirty="0" smtClean="0"/>
              <a:t>вопросам, связанным с оцениванием результатов выполнения заданий с кратким ответом, оформлением работы </a:t>
            </a:r>
          </a:p>
          <a:p>
            <a:pPr marL="0" indent="0" algn="ctr">
              <a:buNone/>
            </a:pPr>
            <a:r>
              <a:rPr lang="ru-RU" b="1" dirty="0" smtClean="0"/>
              <a:t>не рассматриваются.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854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Апелляция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Апелляции рассматриваются в </a:t>
            </a:r>
            <a:r>
              <a:rPr lang="ru-RU" sz="3200" b="1" dirty="0" smtClean="0"/>
              <a:t>ОРЦОКО.</a:t>
            </a:r>
            <a:endParaRPr lang="ru-RU" sz="3200" b="1" dirty="0"/>
          </a:p>
          <a:p>
            <a:pPr marL="0" indent="0" algn="just">
              <a:buNone/>
            </a:pPr>
            <a:r>
              <a:rPr lang="ru-RU" sz="3200" dirty="0" smtClean="0"/>
              <a:t>В связи с санитарно-эпидемиологической обстановкой апелляции рассматриваются с помощью дистанционных технологий.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30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7414592" cy="1162050"/>
          </a:xfrm>
        </p:spPr>
        <p:txBody>
          <a:bodyPr/>
          <a:lstStyle/>
          <a:p>
            <a:pPr algn="ctr"/>
            <a:r>
              <a:rPr lang="ru-RU" sz="4800" b="1" dirty="0" smtClean="0"/>
              <a:t>Расписание </a:t>
            </a:r>
            <a:r>
              <a:rPr lang="ru-RU" sz="4800" b="1" dirty="0" smtClean="0"/>
              <a:t>ЕГЭ-2021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2800" b="1" dirty="0" smtClean="0"/>
              <a:t>(на основании уведомлений)</a:t>
            </a:r>
            <a:endParaRPr lang="ru-RU" sz="2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619672" y="1628800"/>
            <a:ext cx="1809328" cy="439248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31 </a:t>
            </a:r>
            <a:r>
              <a:rPr lang="ru-RU" sz="2800" b="1" dirty="0" smtClean="0">
                <a:solidFill>
                  <a:srgbClr val="FF0000"/>
                </a:solidFill>
              </a:rPr>
              <a:t>мая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3,4 июня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7 </a:t>
            </a:r>
            <a:r>
              <a:rPr lang="ru-RU" sz="2800" b="1" dirty="0" smtClean="0">
                <a:solidFill>
                  <a:srgbClr val="FF0000"/>
                </a:solidFill>
              </a:rPr>
              <a:t>июня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11 </a:t>
            </a:r>
            <a:r>
              <a:rPr lang="ru-RU" sz="2800" b="1" dirty="0" smtClean="0">
                <a:solidFill>
                  <a:srgbClr val="FF0000"/>
                </a:solidFill>
              </a:rPr>
              <a:t>июня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15 </a:t>
            </a:r>
            <a:r>
              <a:rPr lang="ru-RU" sz="2800" b="1" dirty="0" smtClean="0">
                <a:solidFill>
                  <a:srgbClr val="FF0000"/>
                </a:solidFill>
              </a:rPr>
              <a:t>июня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18 </a:t>
            </a:r>
            <a:r>
              <a:rPr lang="ru-RU" sz="2800" b="1" dirty="0" smtClean="0">
                <a:solidFill>
                  <a:srgbClr val="FF0000"/>
                </a:solidFill>
              </a:rPr>
              <a:t>июня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21,22 </a:t>
            </a:r>
            <a:r>
              <a:rPr lang="ru-RU" sz="2800" b="1" dirty="0" smtClean="0">
                <a:solidFill>
                  <a:srgbClr val="FF0000"/>
                </a:solidFill>
              </a:rPr>
              <a:t>июня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24,25 июня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635896" y="1772816"/>
            <a:ext cx="5328592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География, </a:t>
            </a:r>
            <a:r>
              <a:rPr lang="ru-RU" dirty="0" smtClean="0"/>
              <a:t>литература, химия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Русский язык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Математика (профиль)</a:t>
            </a:r>
          </a:p>
          <a:p>
            <a:pPr marL="0" indent="0">
              <a:buNone/>
            </a:pPr>
            <a:r>
              <a:rPr lang="ru-RU" dirty="0" smtClean="0"/>
              <a:t>Физика, </a:t>
            </a:r>
            <a:r>
              <a:rPr lang="ru-RU" dirty="0" smtClean="0"/>
              <a:t>история</a:t>
            </a:r>
          </a:p>
          <a:p>
            <a:pPr marL="0" indent="0">
              <a:buNone/>
            </a:pPr>
            <a:r>
              <a:rPr lang="ru-RU" dirty="0" smtClean="0"/>
              <a:t>Обществознание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Иностранные языки, </a:t>
            </a:r>
            <a:r>
              <a:rPr lang="ru-RU" dirty="0" smtClean="0"/>
              <a:t>биология</a:t>
            </a:r>
          </a:p>
          <a:p>
            <a:pPr marL="0" indent="0">
              <a:buNone/>
            </a:pPr>
            <a:r>
              <a:rPr lang="ru-RU" dirty="0" smtClean="0"/>
              <a:t>Иностранные </a:t>
            </a:r>
            <a:r>
              <a:rPr lang="ru-RU" dirty="0"/>
              <a:t>языки (говорен.)</a:t>
            </a:r>
          </a:p>
          <a:p>
            <a:pPr marL="0" indent="0">
              <a:buNone/>
            </a:pPr>
            <a:r>
              <a:rPr lang="ru-RU" dirty="0" smtClean="0"/>
              <a:t>Информатика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17863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Апелляция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Конфликтная комиссия устанавливает правильность оценивания экзаменационной работы (развернутых ответов) и принимает решение об отклонении или удовлетворении апелляции. </a:t>
            </a:r>
          </a:p>
          <a:p>
            <a:pPr marL="0" indent="0">
              <a:buNone/>
            </a:pPr>
            <a:r>
              <a:rPr lang="ru-RU" dirty="0" smtClean="0"/>
              <a:t>Баллы могут быть изменены </a:t>
            </a:r>
            <a:r>
              <a:rPr lang="ru-RU" b="1" dirty="0" smtClean="0">
                <a:solidFill>
                  <a:srgbClr val="FF0000"/>
                </a:solidFill>
              </a:rPr>
              <a:t>как в сторону повышения, так и понижения. </a:t>
            </a:r>
          </a:p>
          <a:p>
            <a:pPr marL="0" indent="0">
              <a:buNone/>
            </a:pPr>
            <a:r>
              <a:rPr lang="ru-RU" dirty="0" smtClean="0"/>
              <a:t>Апелляция о несогласии с выставленными баллами может быть отозвана участником ГИА по его собственному желанию (по заявлению).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920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Апелляция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В случае отсутствия заявления об отзыве и неявки участника ГИА на заседание конфликтной комиссии, комиссия рассматривает заявление в установленном порядке.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6901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 РАСПРЕДЕЛЕНИИ УЧАСТНИКОВ ЕГЭ</a:t>
            </a:r>
            <a:br>
              <a:rPr lang="ru-RU" sz="3600" b="1" dirty="0" smtClean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ППЭ-003 - лицей </a:t>
            </a:r>
            <a:r>
              <a:rPr lang="ru-RU" sz="4000" dirty="0" smtClean="0"/>
              <a:t>№</a:t>
            </a:r>
            <a:r>
              <a:rPr lang="ru-RU" sz="4000" dirty="0" smtClean="0"/>
              <a:t>4 (г. Орел, ул. Революции, 4)</a:t>
            </a: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ППЭ-004 – школа №23 – английский язык (Говорение)</a:t>
            </a:r>
            <a:endParaRPr lang="ru-RU" sz="40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447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к экзаменам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Режим питания (рыба, творог, орехи, курага стимулируют работу головного мозга).</a:t>
            </a:r>
          </a:p>
          <a:p>
            <a:r>
              <a:rPr lang="ru-RU" dirty="0" smtClean="0"/>
              <a:t>Для активной работы мозга требуется много жидкости.</a:t>
            </a:r>
          </a:p>
          <a:p>
            <a:r>
              <a:rPr lang="ru-RU" dirty="0" smtClean="0"/>
              <a:t>Постоянный недосып в сочетании со стрессом снижают уровень умственных способностей, ухудшают память и концентрацию.</a:t>
            </a:r>
          </a:p>
          <a:p>
            <a:r>
              <a:rPr lang="ru-RU" dirty="0" smtClean="0"/>
              <a:t>Через каждые 40-50 минут занятий обязательно делать перерывы.</a:t>
            </a:r>
          </a:p>
        </p:txBody>
      </p:sp>
    </p:spTree>
    <p:extLst>
      <p:ext uri="{BB962C8B-B14F-4D97-AF65-F5344CB8AC3E}">
        <p14:creationId xmlns:p14="http://schemas.microsoft.com/office/powerpoint/2010/main" val="3977463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к экзаменам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Моделируйте успех, а не провал.</a:t>
            </a:r>
          </a:p>
          <a:p>
            <a:r>
              <a:rPr lang="ru-RU" sz="3600" dirty="0" smtClean="0"/>
              <a:t>Создайте доброжелательную атмосферу.</a:t>
            </a:r>
          </a:p>
          <a:p>
            <a:r>
              <a:rPr lang="ru-RU" sz="3600" dirty="0" smtClean="0"/>
              <a:t>Соблюдайте баланс сил.</a:t>
            </a:r>
          </a:p>
          <a:p>
            <a:r>
              <a:rPr lang="ru-RU" sz="3600" dirty="0" smtClean="0"/>
              <a:t>Заранее продумайте запасные варианты.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46659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Перед экзаменом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Найти и выложить паспорт</a:t>
            </a:r>
          </a:p>
          <a:p>
            <a:r>
              <a:rPr lang="ru-RU" sz="3200" dirty="0" smtClean="0"/>
              <a:t>Проверить ручки, разрешенные дополнительные канцтовары</a:t>
            </a:r>
          </a:p>
          <a:p>
            <a:r>
              <a:rPr lang="ru-RU" sz="3200" dirty="0" smtClean="0"/>
              <a:t>Продумать </a:t>
            </a:r>
            <a:r>
              <a:rPr lang="ru-RU" sz="3200" dirty="0" err="1" smtClean="0"/>
              <a:t>дресс</a:t>
            </a:r>
            <a:r>
              <a:rPr lang="ru-RU" sz="3200" dirty="0" smtClean="0"/>
              <a:t>-код (предусмотреть неяркую комфортную одежду с </a:t>
            </a:r>
            <a:r>
              <a:rPr lang="ru-RU" sz="3200" dirty="0" smtClean="0"/>
              <a:t>карманами, </a:t>
            </a:r>
            <a:r>
              <a:rPr lang="ru-RU" sz="3200" b="1" dirty="0" smtClean="0">
                <a:solidFill>
                  <a:srgbClr val="FF0000"/>
                </a:solidFill>
              </a:rPr>
              <a:t>без металлических элементов</a:t>
            </a:r>
            <a:r>
              <a:rPr lang="ru-RU" sz="3200" dirty="0" smtClean="0"/>
              <a:t>)</a:t>
            </a:r>
            <a:endParaRPr lang="ru-RU" sz="3200" dirty="0" smtClean="0"/>
          </a:p>
          <a:p>
            <a:r>
              <a:rPr lang="ru-RU" sz="3200" dirty="0" smtClean="0"/>
              <a:t>Взять минимум багажа (продумать, куда убрать футляр для очков)</a:t>
            </a:r>
          </a:p>
          <a:p>
            <a:r>
              <a:rPr lang="ru-RU" sz="3200" dirty="0" smtClean="0"/>
              <a:t> Взять деньги на проезд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449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Перед экзаменом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Родители пишут разрешение самостоятельно добираться </a:t>
            </a:r>
            <a:r>
              <a:rPr lang="ru-RU" sz="3600" dirty="0" smtClean="0"/>
              <a:t>в ППЭ и из </a:t>
            </a:r>
            <a:r>
              <a:rPr lang="ru-RU" sz="3600" dirty="0" smtClean="0"/>
              <a:t>ППЭ</a:t>
            </a:r>
          </a:p>
          <a:p>
            <a:r>
              <a:rPr lang="ru-RU" sz="3600" dirty="0" smtClean="0"/>
              <a:t>Если участник ЕГЭ заболел или отказывается сдавать какой-либо экзамен – заранее информировать классного руководителя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48813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Телефоны горячей линии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Телефон доверия к ЕГЭ:    </a:t>
            </a:r>
            <a:r>
              <a:rPr lang="ru-RU" b="1" dirty="0" smtClean="0"/>
              <a:t>8 (495)104-68-38</a:t>
            </a:r>
          </a:p>
          <a:p>
            <a:pPr marL="0" indent="0">
              <a:buNone/>
            </a:pPr>
            <a:r>
              <a:rPr lang="ru-RU" dirty="0" smtClean="0"/>
              <a:t>Телефон региональной горячей линии:</a:t>
            </a:r>
          </a:p>
          <a:p>
            <a:pPr marL="0" indent="0" algn="ctr">
              <a:buNone/>
            </a:pPr>
            <a:r>
              <a:rPr lang="ru-RU" sz="2800" b="1" dirty="0">
                <a:latin typeface="Cambria" panose="02040503050406030204" pitchFamily="18" charset="0"/>
              </a:rPr>
              <a:t>8(4862)432596</a:t>
            </a:r>
          </a:p>
          <a:p>
            <a:pPr marL="0" indent="0">
              <a:buNone/>
            </a:pPr>
            <a:r>
              <a:rPr lang="ru-RU" sz="2800" dirty="0" smtClean="0">
                <a:latin typeface="Cambria" panose="02040503050406030204" pitchFamily="18" charset="0"/>
              </a:rPr>
              <a:t>Телефон муниципальной горячей линии</a:t>
            </a:r>
          </a:p>
          <a:p>
            <a:pPr marL="0" indent="0" algn="ctr">
              <a:buNone/>
            </a:pPr>
            <a:r>
              <a:rPr lang="ru-RU" sz="2800" b="1" dirty="0"/>
              <a:t>8 (4862) </a:t>
            </a:r>
            <a:r>
              <a:rPr lang="ru-RU" sz="2800" b="1" dirty="0" smtClean="0"/>
              <a:t>55-45-95 </a:t>
            </a:r>
          </a:p>
          <a:p>
            <a:pPr marL="0" indent="0">
              <a:buNone/>
            </a:pPr>
            <a:r>
              <a:rPr lang="ru-RU" sz="2800" dirty="0" smtClean="0">
                <a:latin typeface="Cambria" panose="02040503050406030204" pitchFamily="18" charset="0"/>
              </a:rPr>
              <a:t>Телефон школьной горячей линии</a:t>
            </a:r>
            <a:endParaRPr lang="ru-RU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</a:t>
            </a:r>
            <a:r>
              <a:rPr lang="ru-RU" b="1" dirty="0" smtClean="0"/>
              <a:t>8 (4862) 75-03-38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49420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50" b="1" dirty="0" smtClean="0"/>
              <a:t>Аттестат о среднем общем образовании</a:t>
            </a:r>
            <a:endParaRPr lang="ru-RU" sz="495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74946633"/>
              </p:ext>
            </p:extLst>
          </p:nvPr>
        </p:nvGraphicFramePr>
        <p:xfrm>
          <a:off x="457200" y="2514600"/>
          <a:ext cx="8291265" cy="149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904">
                  <a:extLst>
                    <a:ext uri="{9D8B030D-6E8A-4147-A177-3AD203B41FA5}">
                      <a16:colId xmlns:a16="http://schemas.microsoft.com/office/drawing/2014/main" xmlns="" val="1324371925"/>
                    </a:ext>
                  </a:extLst>
                </a:gridCol>
                <a:gridCol w="3165687">
                  <a:extLst>
                    <a:ext uri="{9D8B030D-6E8A-4147-A177-3AD203B41FA5}">
                      <a16:colId xmlns:a16="http://schemas.microsoft.com/office/drawing/2014/main" xmlns="" val="3543412239"/>
                    </a:ext>
                  </a:extLst>
                </a:gridCol>
                <a:gridCol w="1392674">
                  <a:extLst>
                    <a:ext uri="{9D8B030D-6E8A-4147-A177-3AD203B41FA5}">
                      <a16:colId xmlns:a16="http://schemas.microsoft.com/office/drawing/2014/main" xmlns="" val="2761817798"/>
                    </a:ext>
                  </a:extLst>
                </a:gridCol>
              </a:tblGrid>
              <a:tr h="5208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класс</a:t>
                      </a:r>
                      <a:endParaRPr lang="ru-RU" sz="1400" dirty="0"/>
                    </a:p>
                  </a:txBody>
                  <a:tcPr marL="32178" marR="3217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класс</a:t>
                      </a:r>
                      <a:endParaRPr lang="ru-RU" sz="1400" dirty="0"/>
                    </a:p>
                  </a:txBody>
                  <a:tcPr marL="32178" marR="3217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аттестат</a:t>
                      </a:r>
                      <a:endParaRPr lang="ru-RU" sz="1400" dirty="0"/>
                    </a:p>
                  </a:txBody>
                  <a:tcPr marL="32178" marR="32178" marT="34290" marB="34290"/>
                </a:tc>
                <a:extLst>
                  <a:ext uri="{0D108BD9-81ED-4DB2-BD59-A6C34878D82A}">
                    <a16:rowId xmlns:a16="http://schemas.microsoft.com/office/drawing/2014/main" xmlns="" val="4031028179"/>
                  </a:ext>
                </a:extLst>
              </a:tr>
              <a:tr h="969603"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1 полугодие   +   2 полугодие    +   год        +</a:t>
                      </a:r>
                      <a:endParaRPr lang="ru-RU" sz="1400" b="1" dirty="0"/>
                    </a:p>
                  </a:txBody>
                  <a:tcPr marL="32178" marR="32178" marT="34290" marB="34290"/>
                </a:tc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1 полугодие  +   2 полугодие  +   год</a:t>
                      </a:r>
                      <a:endParaRPr lang="ru-RU" sz="1400" b="1" dirty="0"/>
                    </a:p>
                  </a:txBody>
                  <a:tcPr marL="32178" marR="32178" marT="34290" marB="34290"/>
                </a:tc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/6 = аттестат</a:t>
                      </a:r>
                      <a:endParaRPr lang="ru-RU" sz="1400" b="1" dirty="0"/>
                    </a:p>
                  </a:txBody>
                  <a:tcPr marL="32178" marR="32178" marT="34290" marB="34290"/>
                </a:tc>
                <a:extLst>
                  <a:ext uri="{0D108BD9-81ED-4DB2-BD59-A6C34878D82A}">
                    <a16:rowId xmlns:a16="http://schemas.microsoft.com/office/drawing/2014/main" xmlns="" val="1052072729"/>
                  </a:ext>
                </a:extLst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619672" y="4365104"/>
            <a:ext cx="7067129" cy="15121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Элективные курсы вносятся в аттестат без оценок.</a:t>
            </a:r>
          </a:p>
          <a:p>
            <a:pPr marL="0" indent="0">
              <a:buNone/>
            </a:pPr>
            <a:r>
              <a:rPr lang="ru-RU" dirty="0" smtClean="0"/>
              <a:t>В аттестате делается пометка об индивидуальном проекте.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5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Особенности выдачи аттестата в 2021 году </a:t>
            </a:r>
            <a:br>
              <a:rPr lang="ru-RU" sz="3200" b="1" dirty="0" smtClean="0"/>
            </a:br>
            <a:r>
              <a:rPr lang="ru-RU" sz="2000" dirty="0" smtClean="0"/>
              <a:t>(Приказ Министерства просвещения от 22.03.2021 №113)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35480"/>
            <a:ext cx="8712968" cy="4389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 smtClean="0"/>
              <a:t>Для </a:t>
            </a:r>
            <a:r>
              <a:rPr lang="ru-RU" b="1" u="sng" dirty="0" smtClean="0"/>
              <a:t>получения </a:t>
            </a:r>
            <a:r>
              <a:rPr lang="ru-RU" b="1" u="sng" dirty="0" smtClean="0"/>
              <a:t>аттестата о среднем общем образовании </a:t>
            </a:r>
          </a:p>
          <a:p>
            <a:pPr marL="0" indent="0" algn="ctr">
              <a:buNone/>
            </a:pPr>
            <a:r>
              <a:rPr lang="ru-RU" b="1" dirty="0" smtClean="0"/>
              <a:t>необходимо преодолеть минимальный порог по русскому языку (24 балла)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u="sng" dirty="0" smtClean="0"/>
              <a:t>Для получения аттестата с отличием</a:t>
            </a:r>
          </a:p>
          <a:p>
            <a:pPr marL="0" indent="0" algn="ctr">
              <a:buNone/>
            </a:pPr>
            <a:r>
              <a:rPr lang="ru-RU" b="1" dirty="0" smtClean="0"/>
              <a:t>Необходимо </a:t>
            </a:r>
          </a:p>
          <a:p>
            <a:r>
              <a:rPr lang="ru-RU" dirty="0" smtClean="0"/>
              <a:t>иметь </a:t>
            </a:r>
            <a:r>
              <a:rPr lang="ru-RU" b="1" dirty="0" smtClean="0"/>
              <a:t>итоговые</a:t>
            </a:r>
            <a:r>
              <a:rPr lang="ru-RU" dirty="0" smtClean="0"/>
              <a:t> оценки «отлично» по </a:t>
            </a:r>
            <a:r>
              <a:rPr lang="ru-RU" dirty="0"/>
              <a:t>всем </a:t>
            </a:r>
            <a:r>
              <a:rPr lang="ru-RU" dirty="0" smtClean="0"/>
              <a:t>предметам </a:t>
            </a:r>
            <a:r>
              <a:rPr lang="ru-RU" dirty="0"/>
              <a:t>за 10-11 классы;</a:t>
            </a:r>
          </a:p>
          <a:p>
            <a:r>
              <a:rPr lang="ru-RU" dirty="0"/>
              <a:t> </a:t>
            </a:r>
            <a:r>
              <a:rPr lang="ru-RU" dirty="0" smtClean="0"/>
              <a:t>набрать не менее 70 </a:t>
            </a:r>
            <a:r>
              <a:rPr lang="ru-RU" dirty="0"/>
              <a:t>баллов </a:t>
            </a:r>
            <a:r>
              <a:rPr lang="ru-RU" dirty="0" smtClean="0"/>
              <a:t>на ЕГЭ по </a:t>
            </a:r>
            <a:r>
              <a:rPr lang="ru-RU" dirty="0"/>
              <a:t>русскому </a:t>
            </a:r>
            <a:r>
              <a:rPr lang="ru-RU" dirty="0" smtClean="0"/>
              <a:t>языку;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преодолеть минимальный порог на ЕГЭ по предметам по выбору.</a:t>
            </a:r>
            <a:r>
              <a:rPr lang="ru-RU" dirty="0"/>
              <a:t> 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91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Памятка о правилах проведения ЕГЭ</a:t>
            </a:r>
            <a:br>
              <a:rPr lang="ru-RU" sz="4000" b="1" dirty="0" smtClean="0"/>
            </a:br>
            <a:r>
              <a:rPr lang="ru-RU" sz="2700" dirty="0" smtClean="0"/>
              <a:t>(Приказ Департамента образования Орловской области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от 11.05.2021 №666)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ППЭ оборудуются: - металлоискателями,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- средствами видеонаблюдения,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                              - системами подавления сигналов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подвижной связи.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ЕГЭ начинается в 10.00.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Вход участников начинается с 9.00.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Допуск участников ЕГЭ осуществляется при наличии документа, удостоверяющего личность.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94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Памятка о правилах проведения ЕГЭ</a:t>
            </a:r>
            <a:br>
              <a:rPr lang="ru-RU" sz="4400" b="1" dirty="0"/>
            </a:br>
            <a:r>
              <a:rPr lang="ru-RU" sz="2700" dirty="0"/>
              <a:t>(Приказ Департамента образования Орловской области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от 11.05.2021 №666)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4000" dirty="0" smtClean="0"/>
              <a:t>Если участник ЕГЭ опоздал на экзамен, он допускается к сдаче ЕГЭ. Время окончания экзамена не продлевается.  Повторный инструктаж не проводится. Повторное включение аудиозаписи на ЕГЭ по иностранным языкам не проводится.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6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Памятка о правилах проведения ЕГЭ</a:t>
            </a:r>
            <a:br>
              <a:rPr lang="ru-RU" sz="4400" b="1" dirty="0"/>
            </a:br>
            <a:r>
              <a:rPr lang="ru-RU" sz="2700" dirty="0"/>
              <a:t>(Приказ Департамента образования Орловской области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от 11.05.2021 №666)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день проведения экзамена в ППЭ участникам ЕГЭ </a:t>
            </a:r>
            <a:r>
              <a:rPr lang="ru-RU" b="1" dirty="0" smtClean="0">
                <a:solidFill>
                  <a:srgbClr val="FF0000"/>
                </a:solidFill>
              </a:rPr>
              <a:t>запрещается иметь при себе:</a:t>
            </a:r>
          </a:p>
          <a:p>
            <a:pPr>
              <a:buFontTx/>
              <a:buChar char="-"/>
            </a:pPr>
            <a:r>
              <a:rPr lang="ru-RU" dirty="0" smtClean="0"/>
              <a:t>уведомление о регистрации на экзамене,</a:t>
            </a:r>
          </a:p>
          <a:p>
            <a:pPr>
              <a:buFontTx/>
              <a:buChar char="-"/>
            </a:pPr>
            <a:r>
              <a:rPr lang="ru-RU" dirty="0" smtClean="0"/>
              <a:t>средства связи,</a:t>
            </a:r>
          </a:p>
          <a:p>
            <a:pPr>
              <a:buFontTx/>
              <a:buChar char="-"/>
            </a:pPr>
            <a:r>
              <a:rPr lang="ru-RU" dirty="0" smtClean="0"/>
              <a:t>электронно-вычислительную технику,</a:t>
            </a:r>
          </a:p>
          <a:p>
            <a:pPr>
              <a:buFontTx/>
              <a:buChar char="-"/>
            </a:pPr>
            <a:r>
              <a:rPr lang="ru-RU" dirty="0" smtClean="0"/>
              <a:t>фото, аудио и видео аппаратуру,</a:t>
            </a:r>
          </a:p>
          <a:p>
            <a:pPr>
              <a:buFontTx/>
              <a:buChar char="-"/>
            </a:pPr>
            <a:r>
              <a:rPr lang="ru-RU" dirty="0" smtClean="0"/>
              <a:t>справочные материалы,</a:t>
            </a:r>
          </a:p>
          <a:p>
            <a:pPr>
              <a:buFontTx/>
              <a:buChar char="-"/>
            </a:pPr>
            <a:r>
              <a:rPr lang="ru-RU" dirty="0" smtClean="0"/>
              <a:t>письменные заметки, </a:t>
            </a:r>
          </a:p>
          <a:p>
            <a:pPr>
              <a:buFontTx/>
              <a:buChar char="-"/>
            </a:pPr>
            <a:r>
              <a:rPr lang="ru-RU" dirty="0" smtClean="0"/>
              <a:t>иные средства хранения и передачи информации.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58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Памятка о правилах проведения ЕГЭ</a:t>
            </a:r>
            <a:br>
              <a:rPr lang="ru-RU" sz="4000" b="1" dirty="0"/>
            </a:br>
            <a:r>
              <a:rPr lang="ru-RU" sz="2400" dirty="0"/>
              <a:t>(Приказ Департамента образования Орловской области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от 11.05.2021 №666)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день проведения экзамена в ППЭ участникам ЕГЭ </a:t>
            </a:r>
            <a:r>
              <a:rPr lang="ru-RU" b="1" dirty="0" smtClean="0">
                <a:solidFill>
                  <a:srgbClr val="FF0000"/>
                </a:solidFill>
              </a:rPr>
              <a:t>запрещается:</a:t>
            </a:r>
          </a:p>
          <a:p>
            <a:pPr>
              <a:buFontTx/>
              <a:buChar char="-"/>
            </a:pPr>
            <a:r>
              <a:rPr lang="ru-RU" dirty="0" smtClean="0"/>
              <a:t>выносить из аудиторий письменные заметки и другие средства хранения и передачи информации,</a:t>
            </a:r>
          </a:p>
          <a:p>
            <a:pPr>
              <a:buFontTx/>
              <a:buChar char="-"/>
            </a:pPr>
            <a:r>
              <a:rPr lang="ru-RU" dirty="0" smtClean="0"/>
              <a:t>выносить </a:t>
            </a:r>
            <a:r>
              <a:rPr lang="ru-RU" dirty="0"/>
              <a:t>из </a:t>
            </a:r>
            <a:r>
              <a:rPr lang="ru-RU" dirty="0" smtClean="0"/>
              <a:t>аудиторий экзаменационные материалы,</a:t>
            </a:r>
          </a:p>
          <a:p>
            <a:pPr>
              <a:buFontTx/>
              <a:buChar char="-"/>
            </a:pPr>
            <a:r>
              <a:rPr lang="ru-RU" dirty="0"/>
              <a:t>выносить из </a:t>
            </a:r>
            <a:r>
              <a:rPr lang="ru-RU" dirty="0" smtClean="0"/>
              <a:t>аудиторий письменные принадлежности,</a:t>
            </a:r>
          </a:p>
          <a:p>
            <a:pPr>
              <a:buFontTx/>
              <a:buChar char="-"/>
            </a:pPr>
            <a:r>
              <a:rPr lang="ru-RU" dirty="0" smtClean="0"/>
              <a:t>фотографировать экзаменационные материалы.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31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Памятка о правилах проведения ЕГЭ</a:t>
            </a:r>
            <a:br>
              <a:rPr lang="ru-RU" sz="4000" b="1" dirty="0"/>
            </a:br>
            <a:r>
              <a:rPr lang="ru-RU" sz="2400" dirty="0"/>
              <a:t>(Приказ Департамента образования Орловской области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от 11.05.2021 №666)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 экзамен можно взять с собой только необходимые вещи:</a:t>
            </a:r>
          </a:p>
          <a:p>
            <a:pPr>
              <a:buFontTx/>
              <a:buChar char="-"/>
            </a:pPr>
            <a:r>
              <a:rPr lang="ru-RU" dirty="0" smtClean="0"/>
              <a:t>паспорт без обложки,</a:t>
            </a:r>
          </a:p>
          <a:p>
            <a:pPr>
              <a:buFontTx/>
              <a:buChar char="-"/>
            </a:pPr>
            <a:r>
              <a:rPr lang="ru-RU" dirty="0" smtClean="0"/>
              <a:t>черную </a:t>
            </a:r>
            <a:r>
              <a:rPr lang="ru-RU" b="1" dirty="0" err="1" smtClean="0">
                <a:solidFill>
                  <a:srgbClr val="FF0000"/>
                </a:solidFill>
              </a:rPr>
              <a:t>гелевую</a:t>
            </a:r>
            <a:r>
              <a:rPr lang="ru-RU" dirty="0" smtClean="0"/>
              <a:t> ручку,</a:t>
            </a:r>
          </a:p>
          <a:p>
            <a:pPr>
              <a:buFontTx/>
              <a:buChar char="-"/>
            </a:pPr>
            <a:r>
              <a:rPr lang="ru-RU" dirty="0" smtClean="0"/>
              <a:t>линейку (география, математика, физика),</a:t>
            </a:r>
          </a:p>
          <a:p>
            <a:pPr>
              <a:buFontTx/>
              <a:buChar char="-"/>
            </a:pPr>
            <a:r>
              <a:rPr lang="ru-RU" dirty="0" smtClean="0"/>
              <a:t>непрограммируемый калькулятор (география, химия, физика),</a:t>
            </a:r>
          </a:p>
          <a:p>
            <a:pPr>
              <a:buFontTx/>
              <a:buChar char="-"/>
            </a:pPr>
            <a:r>
              <a:rPr lang="ru-RU" dirty="0" smtClean="0"/>
              <a:t>воду, шоколад (при необходимости).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88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Непрограммируемый калькулятор</a:t>
            </a:r>
            <a:br>
              <a:rPr lang="ru-RU" sz="4400" b="1" dirty="0" smtClean="0"/>
            </a:br>
            <a:r>
              <a:rPr lang="ru-RU" sz="2400" dirty="0" smtClean="0"/>
              <a:t>(Приказ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от 10.11.2017 №1099)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А) обеспечивает выполнение арифметических вычислений (сложение, вычитание, умножение, деление, извлечение корня) и вычисление тригонометрических функций;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Б) не осуществляет функции средства связи, хранилища базы данных и не имеет доступа к сетям передачи данных (в том числе к сети Интернет).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766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562</TotalTime>
  <Words>1146</Words>
  <Application>Microsoft Office PowerPoint</Application>
  <PresentationFormat>Экран (4:3)</PresentationFormat>
  <Paragraphs>159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ЕГЭ-2021 </vt:lpstr>
      <vt:lpstr>Расписание ЕГЭ-2021 (на основании уведомлений)</vt:lpstr>
      <vt:lpstr>Особенности выдачи аттестата в 2021 году  (Приказ Министерства просвещения от 22.03.2021 №113)</vt:lpstr>
      <vt:lpstr>Памятка о правилах проведения ЕГЭ (Приказ Департамента образования Орловской области  от 11.05.2021 №666)</vt:lpstr>
      <vt:lpstr>Памятка о правилах проведения ЕГЭ (Приказ Департамента образования Орловской области  от 11.05.2021 №666)</vt:lpstr>
      <vt:lpstr>Памятка о правилах проведения ЕГЭ (Приказ Департамента образования Орловской области  от 11.05.2021 №666)</vt:lpstr>
      <vt:lpstr>Памятка о правилах проведения ЕГЭ (Приказ Департамента образования Орловской области  от 11.05.2021 №666)</vt:lpstr>
      <vt:lpstr>Памятка о правилах проведения ЕГЭ (Приказ Департамента образования Орловской области  от 11.05.2021 №666)</vt:lpstr>
      <vt:lpstr>Непрограммируемый калькулятор (Приказ Минобрнауки от 10.11.2017 №1099)</vt:lpstr>
      <vt:lpstr>Памятка о правилах проведения ЕГЭ (Приказ Департамента образования Орловской области  от 11.05.2021 №666)</vt:lpstr>
      <vt:lpstr>Памятка о правилах проведения ЕГЭ (Приказ Департамента образования Орловской области  от 11.05.2021 №666)</vt:lpstr>
      <vt:lpstr>О недопущении нарушений установленного порядка  </vt:lpstr>
      <vt:lpstr>О недопущении нарушений установленного порядка  </vt:lpstr>
      <vt:lpstr>Памятка о правилах проведения ЕГЭ (Приказ Департамента образования Орловской области  от 11.05.2021 №666)</vt:lpstr>
      <vt:lpstr>Памятка о правилах проведения ЕГЭ (Приказ Департамента образования Орловской области  от 11.05.2021 №666)</vt:lpstr>
      <vt:lpstr>Памятка о правилах проведения ЕГЭ (Приказ Департамента образования Орловской области  от 11.05.2021 №666)</vt:lpstr>
      <vt:lpstr>Презентация PowerPoint</vt:lpstr>
      <vt:lpstr>Апелляция (Приказ Департамента образования Орловской области  от 11.05.2021 №666)</vt:lpstr>
      <vt:lpstr>Апелляция</vt:lpstr>
      <vt:lpstr>Апелляция</vt:lpstr>
      <vt:lpstr>Апелляция</vt:lpstr>
      <vt:lpstr>О РАСПРЕДЕЛЕНИИ УЧАСТНИКОВ ЕГЭ </vt:lpstr>
      <vt:lpstr>Подготовка к экзаменам</vt:lpstr>
      <vt:lpstr>Подготовка к экзаменам</vt:lpstr>
      <vt:lpstr>Перед экзаменом</vt:lpstr>
      <vt:lpstr>Перед экзаменом</vt:lpstr>
      <vt:lpstr>Телефоны горячей линии</vt:lpstr>
      <vt:lpstr>Аттестат о среднем общем образовании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ГИА-11</dc:title>
  <dc:creator>User</dc:creator>
  <cp:lastModifiedBy>User</cp:lastModifiedBy>
  <cp:revision>44</cp:revision>
  <dcterms:created xsi:type="dcterms:W3CDTF">2015-11-11T16:20:02Z</dcterms:created>
  <dcterms:modified xsi:type="dcterms:W3CDTF">2021-05-14T16:36:47Z</dcterms:modified>
</cp:coreProperties>
</file>