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10" r:id="rId2"/>
    <p:sldId id="318" r:id="rId3"/>
    <p:sldId id="311" r:id="rId4"/>
    <p:sldId id="312" r:id="rId5"/>
    <p:sldId id="313" r:id="rId6"/>
    <p:sldId id="314" r:id="rId7"/>
    <p:sldId id="316" r:id="rId8"/>
    <p:sldId id="317" r:id="rId9"/>
    <p:sldId id="256" r:id="rId10"/>
    <p:sldId id="304" r:id="rId11"/>
    <p:sldId id="257" r:id="rId12"/>
    <p:sldId id="259" r:id="rId13"/>
    <p:sldId id="266" r:id="rId14"/>
    <p:sldId id="260" r:id="rId15"/>
    <p:sldId id="319" r:id="rId16"/>
    <p:sldId id="303" r:id="rId17"/>
    <p:sldId id="320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302" r:id="rId26"/>
    <p:sldId id="292" r:id="rId27"/>
    <p:sldId id="293" r:id="rId28"/>
    <p:sldId id="299" r:id="rId29"/>
    <p:sldId id="300" r:id="rId30"/>
    <p:sldId id="294" r:id="rId31"/>
    <p:sldId id="307" r:id="rId32"/>
    <p:sldId id="296" r:id="rId33"/>
    <p:sldId id="265" r:id="rId34"/>
    <p:sldId id="297" r:id="rId35"/>
    <p:sldId id="272" r:id="rId36"/>
    <p:sldId id="309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C81C0-C187-4269-B74C-2C7D42DF372D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F127C-B1E3-489B-B9E0-AE4063A00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2938B-6FF8-41FC-902C-12E3467994E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6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B53D67B-E880-4564-BDF5-57C0D2855A9E}" type="datetimeFigureOut">
              <a:rPr lang="ru-RU" smtClean="0"/>
              <a:t>13.05.2021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A31F77-99CD-4B78-9A9B-6835DAF3662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Контрольные работы для обучающихся 9-х классов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467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К ГИА допускаются обучающиеся, не имеющие академической задолженности, в полном объеме выполнившие учебный план (имеющие годовые оценки по всем предметам учебного плана за 9 класс не ниже удовлетворительных), а также имеющие результат «зачет» за итоговое собеседование по русскому языку.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Допуск к ГИА</a:t>
            </a:r>
            <a:br>
              <a:rPr lang="ru-RU" dirty="0" smtClean="0"/>
            </a:br>
            <a:r>
              <a:rPr lang="ru-RU" sz="2400" dirty="0" smtClean="0"/>
              <a:t>(приказ Министерства просвещения и </a:t>
            </a:r>
            <a:r>
              <a:rPr lang="ru-RU" sz="2400" dirty="0" err="1" smtClean="0"/>
              <a:t>Рособрнадзора</a:t>
            </a:r>
            <a:r>
              <a:rPr lang="ru-RU" sz="2400" dirty="0" smtClean="0"/>
              <a:t>                    от 07.11.2018 №189\1513)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7766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24 </a:t>
            </a:r>
            <a:r>
              <a:rPr lang="ru-RU" sz="5400" b="1" dirty="0"/>
              <a:t>мая </a:t>
            </a:r>
            <a:r>
              <a:rPr lang="ru-RU" sz="5400" dirty="0" smtClean="0"/>
              <a:t>– русский язык</a:t>
            </a:r>
            <a:endParaRPr lang="ru-RU" sz="5400" dirty="0"/>
          </a:p>
          <a:p>
            <a:r>
              <a:rPr lang="ru-RU" sz="5400" b="1" dirty="0" smtClean="0"/>
              <a:t>27 </a:t>
            </a:r>
            <a:r>
              <a:rPr lang="ru-RU" sz="5400" b="1" dirty="0"/>
              <a:t>мая </a:t>
            </a:r>
            <a:r>
              <a:rPr lang="ru-RU" sz="5400" dirty="0" smtClean="0"/>
              <a:t>– математика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СРОКИ ОГЭ</a:t>
            </a:r>
            <a:br>
              <a:rPr lang="ru-RU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898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Русский язык – 3 часа 55 минут</a:t>
            </a:r>
          </a:p>
          <a:p>
            <a:r>
              <a:rPr lang="ru-RU" sz="4000" dirty="0" smtClean="0"/>
              <a:t>Математика - </a:t>
            </a:r>
            <a:r>
              <a:rPr lang="ru-RU" sz="4000" dirty="0"/>
              <a:t>3 часа 55 </a:t>
            </a:r>
            <a:r>
              <a:rPr lang="ru-RU" sz="4000" dirty="0" smtClean="0"/>
              <a:t>минут</a:t>
            </a:r>
          </a:p>
          <a:p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Продолжительность ОГЭ</a:t>
            </a:r>
            <a:br>
              <a:rPr lang="ru-RU" dirty="0" smtClean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5157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640959" cy="44253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Гимназия №34 </a:t>
            </a:r>
          </a:p>
          <a:p>
            <a:pPr marL="0" indent="0" algn="ctr">
              <a:buNone/>
            </a:pPr>
            <a:r>
              <a:rPr lang="ru-RU" sz="3200" b="1" dirty="0" smtClean="0"/>
              <a:t>(г. Орел, ул. Латышских стрелков, 103)</a:t>
            </a:r>
          </a:p>
          <a:p>
            <a:r>
              <a:rPr lang="ru-RU" sz="2800" b="1" dirty="0" smtClean="0"/>
              <a:t>Распределение по аудиториям</a:t>
            </a:r>
          </a:p>
          <a:p>
            <a:r>
              <a:rPr lang="ru-RU" sz="2800" b="1" dirty="0" err="1" smtClean="0"/>
              <a:t>Металлодетектор</a:t>
            </a:r>
            <a:endParaRPr lang="ru-RU" sz="2800" b="1" dirty="0" smtClean="0"/>
          </a:p>
          <a:p>
            <a:r>
              <a:rPr lang="ru-RU" sz="2800" b="1" dirty="0" smtClean="0"/>
              <a:t>Допуск участников – при наличии </a:t>
            </a:r>
            <a:r>
              <a:rPr lang="ru-RU" sz="2800" b="1" dirty="0" smtClean="0">
                <a:solidFill>
                  <a:srgbClr val="FF0000"/>
                </a:solidFill>
              </a:rPr>
              <a:t>паспорта</a:t>
            </a:r>
          </a:p>
          <a:p>
            <a:r>
              <a:rPr lang="ru-RU" sz="2800" b="1" dirty="0" smtClean="0"/>
              <a:t>Видеонаблюдение</a:t>
            </a:r>
          </a:p>
          <a:p>
            <a:r>
              <a:rPr lang="ru-RU" sz="2800" b="1" dirty="0" smtClean="0"/>
              <a:t>Удаление за нарушение порядка</a:t>
            </a:r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ППЭ – пункт проведения экзамена</a:t>
            </a:r>
            <a:br>
              <a:rPr lang="ru-RU" dirty="0" smtClean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6834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Русский язык </a:t>
            </a:r>
            <a:r>
              <a:rPr lang="ru-RU" sz="4000" dirty="0" smtClean="0"/>
              <a:t>– орфографический словарь</a:t>
            </a:r>
          </a:p>
          <a:p>
            <a:r>
              <a:rPr lang="ru-RU" sz="4000" b="1" dirty="0" smtClean="0"/>
              <a:t>Математика</a:t>
            </a:r>
            <a:r>
              <a:rPr lang="ru-RU" sz="4000" dirty="0" smtClean="0"/>
              <a:t> – линейка, справочные материалы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пользоваться на ОГЭ</a:t>
            </a:r>
            <a:br>
              <a:rPr lang="ru-RU" dirty="0" smtClean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36992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804389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u="sng" dirty="0" smtClean="0"/>
              <a:t>Русский язык, математика     </a:t>
            </a:r>
          </a:p>
          <a:p>
            <a:pPr marL="0" indent="0">
              <a:buNone/>
            </a:pPr>
            <a:r>
              <a:rPr lang="ru-RU" dirty="0" smtClean="0"/>
              <a:t>Итоговая отметка = среднее арифметическое годовых и экзаменационных отметок</a:t>
            </a:r>
          </a:p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u="sng" dirty="0" smtClean="0"/>
              <a:t>Другие предметы</a:t>
            </a:r>
          </a:p>
          <a:p>
            <a:pPr marL="0" indent="0">
              <a:buNone/>
            </a:pPr>
            <a:r>
              <a:rPr lang="ru-RU" dirty="0" smtClean="0"/>
              <a:t>Итоговая отметка = годовая отметка</a:t>
            </a:r>
          </a:p>
          <a:p>
            <a:pPr marL="0" indent="0" algn="ctr">
              <a:buNone/>
            </a:pPr>
            <a:endParaRPr lang="ru-RU" u="sng" dirty="0" smtClean="0"/>
          </a:p>
          <a:p>
            <a:pPr marL="0" indent="0" algn="ctr">
              <a:buNone/>
            </a:pPr>
            <a:r>
              <a:rPr lang="ru-RU" u="sng" dirty="0" smtClean="0"/>
              <a:t>Предметы, не </a:t>
            </a:r>
            <a:r>
              <a:rPr lang="ru-RU" u="sng" dirty="0" err="1" smtClean="0"/>
              <a:t>изучавшиеся</a:t>
            </a:r>
            <a:r>
              <a:rPr lang="ru-RU" u="sng" dirty="0" smtClean="0"/>
              <a:t> в 9 классе</a:t>
            </a:r>
          </a:p>
          <a:p>
            <a:pPr marL="0" indent="0">
              <a:buNone/>
            </a:pPr>
            <a:r>
              <a:rPr lang="ru-RU" dirty="0" smtClean="0"/>
              <a:t>Итоговая отметка = годовая отметка за последний год изучения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Итоговые оценки (в аттестат)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459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Аттестат с отличием выдается выпускникам 9 класса, завершившим обучение по образовательным программам основного общего образования, успешно прошедшим государственную итоговую аттестацию (без учета результатов, полученных при повторном прохождении ГИА) и имеющим оценки «отлично» по всем предметам учебного плана.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Аттестат с отличием</a:t>
            </a:r>
            <a:br>
              <a:rPr lang="ru-RU" dirty="0" smtClean="0"/>
            </a:br>
            <a:r>
              <a:rPr lang="ru-RU" sz="2400" dirty="0" smtClean="0"/>
              <a:t>(Приказ Министерства просвещения </a:t>
            </a:r>
            <a:r>
              <a:rPr lang="ru-RU" sz="2400" dirty="0"/>
              <a:t>от 17.12.2018 №315)</a:t>
            </a:r>
          </a:p>
        </p:txBody>
      </p:sp>
    </p:spTree>
    <p:extLst>
      <p:ext uri="{BB962C8B-B14F-4D97-AF65-F5344CB8AC3E}">
        <p14:creationId xmlns:p14="http://schemas.microsoft.com/office/powerpoint/2010/main" val="36564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8 июня – русский язык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16 июня - математика</a:t>
            </a:r>
          </a:p>
          <a:p>
            <a:r>
              <a:rPr lang="ru-RU" dirty="0" smtClean="0"/>
              <a:t>Участники, получившие неудовлетворительный результат по </a:t>
            </a:r>
            <a:r>
              <a:rPr lang="ru-RU" dirty="0" smtClean="0">
                <a:solidFill>
                  <a:srgbClr val="FF0000"/>
                </a:solidFill>
              </a:rPr>
              <a:t>одному </a:t>
            </a:r>
            <a:r>
              <a:rPr lang="ru-RU" dirty="0" smtClean="0"/>
              <a:t>предмету</a:t>
            </a:r>
          </a:p>
          <a:p>
            <a:r>
              <a:rPr lang="ru-RU" dirty="0" smtClean="0"/>
              <a:t>Участники, не явившиеся на ОГЭ по уважительной причине</a:t>
            </a:r>
          </a:p>
          <a:p>
            <a:r>
              <a:rPr lang="ru-RU" dirty="0" smtClean="0"/>
              <a:t>Участники, не закончившие экзамен по уважительной причине</a:t>
            </a:r>
          </a:p>
          <a:p>
            <a:r>
              <a:rPr lang="ru-RU" dirty="0" smtClean="0"/>
              <a:t>Участники, чьи результаты были аннулированы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ОГЭ в резервные сроки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381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Если участник </a:t>
            </a:r>
            <a:r>
              <a:rPr lang="ru-RU" sz="3200" dirty="0" smtClean="0"/>
              <a:t>ОГЭ </a:t>
            </a:r>
            <a:r>
              <a:rPr lang="ru-RU" sz="3200" dirty="0"/>
              <a:t>опоздал на экзамен, он допускается к сдаче </a:t>
            </a:r>
            <a:r>
              <a:rPr lang="ru-RU" sz="3200" dirty="0" smtClean="0"/>
              <a:t>ОГЭ</a:t>
            </a:r>
            <a:r>
              <a:rPr lang="ru-RU" sz="3200" dirty="0"/>
              <a:t>. Время окончания экзамена </a:t>
            </a:r>
            <a:r>
              <a:rPr lang="ru-RU" sz="3200" b="1" dirty="0"/>
              <a:t>не </a:t>
            </a:r>
            <a:r>
              <a:rPr lang="ru-RU" sz="3200" b="1" dirty="0" smtClean="0"/>
              <a:t>продлевается</a:t>
            </a:r>
            <a:r>
              <a:rPr lang="ru-RU" sz="3200" dirty="0" smtClean="0"/>
              <a:t>, повторное включение аудиозаписи </a:t>
            </a:r>
            <a:r>
              <a:rPr lang="ru-RU" sz="3200" b="1" dirty="0" smtClean="0"/>
              <a:t>не производится</a:t>
            </a:r>
            <a:r>
              <a:rPr lang="ru-RU" sz="3200" dirty="0" smtClean="0"/>
              <a:t>. Повторный </a:t>
            </a:r>
            <a:r>
              <a:rPr lang="ru-RU" sz="3200" dirty="0"/>
              <a:t>инструктаж </a:t>
            </a:r>
            <a:r>
              <a:rPr lang="ru-RU" sz="3200" b="1" dirty="0"/>
              <a:t>не проводится</a:t>
            </a:r>
            <a:r>
              <a:rPr lang="ru-RU" sz="32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ОГЭ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3940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Правила проведения ОГЭ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2060848"/>
            <a:ext cx="7596832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В день проведения экзамена в ППЭ участникам ОГЭ </a:t>
            </a:r>
            <a:r>
              <a:rPr lang="ru-RU" b="1" dirty="0" smtClean="0">
                <a:solidFill>
                  <a:srgbClr val="FF0000"/>
                </a:solidFill>
              </a:rPr>
              <a:t>запрещается иметь при себе:</a:t>
            </a:r>
          </a:p>
          <a:p>
            <a:pPr>
              <a:buFontTx/>
              <a:buChar char="-"/>
            </a:pPr>
            <a:r>
              <a:rPr lang="ru-RU" dirty="0" smtClean="0"/>
              <a:t>уведомление о регистрации на экзамене,</a:t>
            </a:r>
          </a:p>
          <a:p>
            <a:pPr>
              <a:buFontTx/>
              <a:buChar char="-"/>
            </a:pPr>
            <a:r>
              <a:rPr lang="ru-RU" dirty="0" smtClean="0"/>
              <a:t>средства связи,</a:t>
            </a:r>
          </a:p>
          <a:p>
            <a:pPr>
              <a:buFontTx/>
              <a:buChar char="-"/>
            </a:pPr>
            <a:r>
              <a:rPr lang="ru-RU" dirty="0" smtClean="0"/>
              <a:t>электронно-вычислительную технику,</a:t>
            </a:r>
          </a:p>
          <a:p>
            <a:pPr>
              <a:buFontTx/>
              <a:buChar char="-"/>
            </a:pPr>
            <a:r>
              <a:rPr lang="ru-RU" dirty="0" smtClean="0"/>
              <a:t>фото, аудио и видео аппаратуру,</a:t>
            </a:r>
          </a:p>
          <a:p>
            <a:pPr>
              <a:buFontTx/>
              <a:buChar char="-"/>
            </a:pPr>
            <a:r>
              <a:rPr lang="ru-RU" dirty="0" smtClean="0"/>
              <a:t>справочные материалы,</a:t>
            </a:r>
          </a:p>
          <a:p>
            <a:pPr>
              <a:buFontTx/>
              <a:buChar char="-"/>
            </a:pPr>
            <a:r>
              <a:rPr lang="ru-RU" dirty="0" smtClean="0"/>
              <a:t>письменные заметки, </a:t>
            </a:r>
          </a:p>
          <a:p>
            <a:pPr>
              <a:buFontTx/>
              <a:buChar char="-"/>
            </a:pPr>
            <a:r>
              <a:rPr lang="ru-RU" dirty="0" smtClean="0"/>
              <a:t>иные средства хранения и передачи информации.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71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Проводятся на базе школ</a:t>
            </a:r>
          </a:p>
          <a:p>
            <a:r>
              <a:rPr lang="ru-RU" dirty="0" smtClean="0"/>
              <a:t>Начало – 10.00</a:t>
            </a:r>
          </a:p>
          <a:p>
            <a:r>
              <a:rPr lang="ru-RU" dirty="0" smtClean="0"/>
              <a:t>Результаты не учитываются как допуск к ГИА, а также при выставлении оценок за четверть, год</a:t>
            </a:r>
          </a:p>
          <a:p>
            <a:r>
              <a:rPr lang="ru-RU" dirty="0" smtClean="0"/>
              <a:t>Результаты не учитываются при выставлении оценки в аттестат</a:t>
            </a:r>
          </a:p>
          <a:p>
            <a:r>
              <a:rPr lang="ru-RU" dirty="0" smtClean="0"/>
              <a:t>Результаты используются для отбора в профильные классы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617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Правила проведения </a:t>
            </a:r>
            <a:r>
              <a:rPr lang="ru-RU" sz="4000" b="1" dirty="0"/>
              <a:t>ОГЭ</a:t>
            </a:r>
            <a:br>
              <a:rPr lang="ru-RU" sz="4000" b="1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204864"/>
            <a:ext cx="7668840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В день проведения экзамена в ППЭ участникам </a:t>
            </a:r>
            <a:r>
              <a:rPr lang="ru-RU" sz="2800" dirty="0" smtClean="0"/>
              <a:t>ОГЭ </a:t>
            </a:r>
            <a:r>
              <a:rPr lang="ru-RU" sz="2800" b="1" dirty="0" smtClean="0">
                <a:solidFill>
                  <a:srgbClr val="FF0000"/>
                </a:solidFill>
              </a:rPr>
              <a:t>запрещается:</a:t>
            </a:r>
          </a:p>
          <a:p>
            <a:pPr>
              <a:buFontTx/>
              <a:buChar char="-"/>
            </a:pPr>
            <a:r>
              <a:rPr lang="ru-RU" sz="2800" dirty="0" smtClean="0"/>
              <a:t>выносить из аудиторий письменные заметки и другие средства хранения и передачи информации,</a:t>
            </a:r>
          </a:p>
          <a:p>
            <a:pPr>
              <a:buFontTx/>
              <a:buChar char="-"/>
            </a:pPr>
            <a:r>
              <a:rPr lang="ru-RU" sz="2800" dirty="0" smtClean="0"/>
              <a:t>выносить </a:t>
            </a:r>
            <a:r>
              <a:rPr lang="ru-RU" sz="2800" dirty="0"/>
              <a:t>из </a:t>
            </a:r>
            <a:r>
              <a:rPr lang="ru-RU" sz="2800" dirty="0" smtClean="0"/>
              <a:t>аудиторий экзаменационные материалы (в том числе КИМ и черновики),</a:t>
            </a:r>
          </a:p>
          <a:p>
            <a:pPr>
              <a:buFontTx/>
              <a:buChar char="-"/>
            </a:pPr>
            <a:r>
              <a:rPr lang="ru-RU" sz="2800" dirty="0" smtClean="0"/>
              <a:t>фотографировать экзаменационные материалы.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67917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988840"/>
            <a:ext cx="7596832" cy="413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экзамен можно взять с собой только необходимые вещи:</a:t>
            </a:r>
          </a:p>
          <a:p>
            <a:pPr>
              <a:buFontTx/>
              <a:buChar char="-"/>
            </a:pPr>
            <a:r>
              <a:rPr lang="ru-RU" dirty="0"/>
              <a:t>паспорт без обложки,</a:t>
            </a:r>
          </a:p>
          <a:p>
            <a:pPr>
              <a:buFontTx/>
              <a:buChar char="-"/>
            </a:pPr>
            <a:r>
              <a:rPr lang="ru-RU" dirty="0"/>
              <a:t>черную </a:t>
            </a:r>
            <a:r>
              <a:rPr lang="ru-RU" dirty="0" err="1"/>
              <a:t>гелевую</a:t>
            </a:r>
            <a:r>
              <a:rPr lang="ru-RU" dirty="0"/>
              <a:t> ручку,</a:t>
            </a:r>
          </a:p>
          <a:p>
            <a:pPr>
              <a:buFontTx/>
              <a:buChar char="-"/>
            </a:pPr>
            <a:r>
              <a:rPr lang="ru-RU" dirty="0"/>
              <a:t>линейку </a:t>
            </a:r>
            <a:r>
              <a:rPr lang="ru-RU" dirty="0" smtClean="0"/>
              <a:t>(математика),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воду</a:t>
            </a:r>
            <a:r>
              <a:rPr lang="ru-RU" dirty="0"/>
              <a:t>, шоколад (при необходимости).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9483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Участники </a:t>
            </a:r>
            <a:r>
              <a:rPr lang="ru-RU" dirty="0" smtClean="0"/>
              <a:t>ОГЭ </a:t>
            </a:r>
            <a:r>
              <a:rPr lang="ru-RU" dirty="0"/>
              <a:t>занимают места в аудитории в соответствии со списками распределения. Изменение рабочего места </a:t>
            </a:r>
            <a:r>
              <a:rPr lang="ru-RU" dirty="0">
                <a:solidFill>
                  <a:srgbClr val="FF0000"/>
                </a:solidFill>
              </a:rPr>
              <a:t>запрещено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 время экзамена участникам </a:t>
            </a:r>
            <a:r>
              <a:rPr lang="ru-RU" dirty="0" smtClean="0"/>
              <a:t>ОГЭ </a:t>
            </a:r>
            <a:r>
              <a:rPr lang="ru-RU" dirty="0">
                <a:solidFill>
                  <a:srgbClr val="FF0000"/>
                </a:solidFill>
              </a:rPr>
              <a:t>запрещается </a:t>
            </a:r>
            <a:r>
              <a:rPr lang="ru-RU" dirty="0"/>
              <a:t>общаться друг с другом, свободно перемещаться по аудитории и ППЭ, выходить из аудитории без разрешения организатора.</a:t>
            </a:r>
          </a:p>
          <a:p>
            <a:pPr marL="0" indent="0">
              <a:buNone/>
            </a:pPr>
            <a:r>
              <a:rPr lang="ru-RU" dirty="0"/>
              <a:t>При выходе из аудитории следует оставить экзаменационные материалы, черновики и письменные принадлежности на рабочем столе.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0171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/>
              <a:t>Участники </a:t>
            </a:r>
            <a:r>
              <a:rPr lang="ru-RU" sz="3200" dirty="0" smtClean="0"/>
              <a:t>ОГЭ</a:t>
            </a:r>
            <a:r>
              <a:rPr lang="ru-RU" sz="3200" dirty="0"/>
              <a:t>, нарушившие Порядок проведения ГИА, </a:t>
            </a:r>
            <a:r>
              <a:rPr lang="ru-RU" sz="3200" dirty="0">
                <a:solidFill>
                  <a:srgbClr val="FF0000"/>
                </a:solidFill>
              </a:rPr>
              <a:t>удаляются с экзамена</a:t>
            </a:r>
            <a:r>
              <a:rPr lang="ru-RU" sz="3200" dirty="0"/>
              <a:t>. ГЭК принимает решение об </a:t>
            </a:r>
            <a:r>
              <a:rPr lang="ru-RU" sz="3200" dirty="0" smtClean="0"/>
              <a:t>аннулировании </a:t>
            </a:r>
            <a:r>
              <a:rPr lang="ru-RU" sz="3200" dirty="0"/>
              <a:t>результатов участника </a:t>
            </a:r>
            <a:r>
              <a:rPr lang="ru-RU" sz="3200" dirty="0" smtClean="0"/>
              <a:t>ОГЭ </a:t>
            </a:r>
            <a:r>
              <a:rPr lang="ru-RU" sz="3200" dirty="0"/>
              <a:t>по соответствующему предмету</a:t>
            </a:r>
            <a:r>
              <a:rPr lang="ru-RU" sz="3200" dirty="0" smtClean="0"/>
              <a:t>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2345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88"/>
            <a:ext cx="85792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/>
              <a:t>О недопущении нарушений установленного порядка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случае нарушения установленного Порядка участники ОГЭ могут быть привлечены к </a:t>
            </a:r>
            <a:r>
              <a:rPr lang="ru-RU" dirty="0" smtClean="0">
                <a:solidFill>
                  <a:srgbClr val="FF0000"/>
                </a:solidFill>
              </a:rPr>
              <a:t>дисциплинарной и (или) административной ответственности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Административная ответственность установлена частью 4 статьи 19.30 Кодекса РФ об административных правонарушениях.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593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Экзаменационная работа выполняется </a:t>
            </a:r>
            <a:r>
              <a:rPr lang="ru-RU" dirty="0" err="1" smtClean="0"/>
              <a:t>гелевой</a:t>
            </a:r>
            <a:r>
              <a:rPr lang="ru-RU" dirty="0" smtClean="0"/>
              <a:t>, капиллярной ручкой с чернилами черного цвета.</a:t>
            </a:r>
          </a:p>
          <a:p>
            <a:pPr marL="0" indent="0">
              <a:buNone/>
            </a:pPr>
            <a:r>
              <a:rPr lang="ru-RU" dirty="0" smtClean="0"/>
              <a:t>Участник ОГЭ может использовать черновик</a:t>
            </a:r>
          </a:p>
          <a:p>
            <a:pPr marL="0" indent="0">
              <a:buNone/>
            </a:pPr>
            <a:r>
              <a:rPr lang="ru-RU" dirty="0" smtClean="0"/>
              <a:t>Черновики не проверяются!!!</a:t>
            </a:r>
          </a:p>
          <a:p>
            <a:pPr marL="0" indent="0">
              <a:buNone/>
            </a:pPr>
            <a:r>
              <a:rPr lang="ru-RU" dirty="0" smtClean="0"/>
              <a:t>Участник ОГЭ </a:t>
            </a:r>
            <a:r>
              <a:rPr lang="ru-RU" dirty="0" smtClean="0">
                <a:solidFill>
                  <a:srgbClr val="FF0000"/>
                </a:solidFill>
              </a:rPr>
              <a:t>может делать пометки </a:t>
            </a:r>
            <a:r>
              <a:rPr lang="ru-RU" dirty="0" smtClean="0"/>
              <a:t>в КИМ.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804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Участник </a:t>
            </a:r>
            <a:r>
              <a:rPr lang="ru-RU" sz="2800" dirty="0" smtClean="0"/>
              <a:t>ОГЭ</a:t>
            </a:r>
            <a:r>
              <a:rPr lang="ru-RU" sz="2800" dirty="0"/>
              <a:t>, который по состоянию здоровья или другим объективным причинам не может завершить выполнение экзаменационной работы, имеет право досрочно сдать экзаменационные материалы и покинуть аудиторию. В дальнейшем участник по решению председателя ГЭК сможет сдать экзамен по данному предмету в дополнительные сроки.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59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5" y="1844824"/>
            <a:ext cx="7452816" cy="428133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После </a:t>
            </a:r>
            <a:r>
              <a:rPr lang="ru-RU" sz="2800" dirty="0" smtClean="0"/>
              <a:t>утверждения председателем </a:t>
            </a:r>
            <a:r>
              <a:rPr lang="ru-RU" sz="2800" dirty="0"/>
              <a:t>ГЭК, результаты </a:t>
            </a:r>
            <a:r>
              <a:rPr lang="ru-RU" sz="2800" dirty="0" smtClean="0"/>
              <a:t>ОГЭ передаются </a:t>
            </a:r>
            <a:r>
              <a:rPr lang="ru-RU" sz="2800" dirty="0"/>
              <a:t>в образовательные </a:t>
            </a:r>
            <a:r>
              <a:rPr lang="ru-RU" sz="2800" dirty="0" smtClean="0"/>
              <a:t>организации. </a:t>
            </a:r>
            <a:r>
              <a:rPr lang="ru-RU" sz="2800" dirty="0" smtClean="0">
                <a:solidFill>
                  <a:srgbClr val="FF0000"/>
                </a:solidFill>
              </a:rPr>
              <a:t>Аннулирование результатов возможно в случае выявления нарушений Порядка ГИА</a:t>
            </a:r>
            <a:r>
              <a:rPr lang="ru-RU" sz="2800" dirty="0" smtClean="0"/>
              <a:t>. Ознакомление </a:t>
            </a:r>
            <a:r>
              <a:rPr lang="ru-RU" sz="2800" dirty="0"/>
              <a:t>с результатами </a:t>
            </a:r>
            <a:r>
              <a:rPr lang="ru-RU" sz="2800" dirty="0" smtClean="0"/>
              <a:t>ОГЭ </a:t>
            </a:r>
            <a:r>
              <a:rPr lang="ru-RU" sz="2800" dirty="0"/>
              <a:t>участниками </a:t>
            </a:r>
            <a:r>
              <a:rPr lang="ru-RU" sz="2800" dirty="0" smtClean="0"/>
              <a:t>ОГЭ </a:t>
            </a:r>
            <a:r>
              <a:rPr lang="ru-RU" sz="2800" dirty="0"/>
              <a:t>осуществляется в течение </a:t>
            </a:r>
            <a:r>
              <a:rPr lang="ru-RU" sz="2800" dirty="0">
                <a:solidFill>
                  <a:srgbClr val="FF0000"/>
                </a:solidFill>
              </a:rPr>
              <a:t>одного рабочего дня </a:t>
            </a:r>
            <a:r>
              <a:rPr lang="ru-RU" sz="2800" dirty="0"/>
              <a:t> со дня их передачи в образовательные организации</a:t>
            </a:r>
            <a:r>
              <a:rPr lang="ru-RU" sz="2800" dirty="0" smtClean="0"/>
              <a:t>. Указанный день является официальным днем объявления результатов.</a:t>
            </a:r>
            <a:endParaRPr lang="ru-RU" sz="2800" dirty="0"/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Правила проведения </a:t>
            </a:r>
            <a:r>
              <a:rPr lang="ru-RU" sz="3600" b="1" dirty="0"/>
              <a:t>ОГЭ</a:t>
            </a:r>
            <a:br>
              <a:rPr lang="ru-RU" sz="36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9831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 экзаменом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r>
              <a:rPr lang="ru-RU" sz="3200" dirty="0" smtClean="0"/>
              <a:t>Найти и выложить паспорт</a:t>
            </a:r>
          </a:p>
          <a:p>
            <a:r>
              <a:rPr lang="ru-RU" sz="3200" dirty="0" smtClean="0"/>
              <a:t>Проверить ручки</a:t>
            </a:r>
          </a:p>
          <a:p>
            <a:r>
              <a:rPr lang="ru-RU" sz="3200" dirty="0" smtClean="0"/>
              <a:t>Продумать </a:t>
            </a:r>
            <a:r>
              <a:rPr lang="ru-RU" sz="3200" dirty="0" err="1" smtClean="0"/>
              <a:t>дресс</a:t>
            </a:r>
            <a:r>
              <a:rPr lang="ru-RU" sz="3200" dirty="0" smtClean="0"/>
              <a:t>-код (предусмотреть неяркую комфортную одежду с карманами)</a:t>
            </a:r>
          </a:p>
          <a:p>
            <a:r>
              <a:rPr lang="ru-RU" sz="3200" dirty="0" smtClean="0"/>
              <a:t>Взять минимум багажа (продумать, куда убрать футляр для очков)</a:t>
            </a:r>
          </a:p>
          <a:p>
            <a:r>
              <a:rPr lang="ru-RU" sz="3200" dirty="0" smtClean="0"/>
              <a:t> Взять деньги на проезд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269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Перед экзаменом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Родители пишут разрешение самостоятельно добираться домой из ППЭ</a:t>
            </a:r>
          </a:p>
          <a:p>
            <a:r>
              <a:rPr lang="ru-RU" sz="3600" dirty="0" smtClean="0"/>
              <a:t>Если участник ОГЭ заболел </a:t>
            </a:r>
            <a:r>
              <a:rPr lang="ru-RU" sz="3600" dirty="0" smtClean="0"/>
              <a:t>– </a:t>
            </a:r>
            <a:r>
              <a:rPr lang="ru-RU" sz="3600" dirty="0" smtClean="0"/>
              <a:t>заранее информировать классного руководителя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4335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7804389" cy="34506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18 мая – биология</a:t>
            </a:r>
          </a:p>
          <a:p>
            <a:r>
              <a:rPr lang="ru-RU" sz="3600" dirty="0" smtClean="0"/>
              <a:t>19 мая – физика</a:t>
            </a:r>
          </a:p>
          <a:p>
            <a:r>
              <a:rPr lang="ru-RU" sz="3600" dirty="0" smtClean="0"/>
              <a:t>20 мая – обществознание, химия</a:t>
            </a:r>
          </a:p>
          <a:p>
            <a:r>
              <a:rPr lang="ru-RU" sz="3600" dirty="0" smtClean="0"/>
              <a:t>21 мая – география, английский язык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Расписание контрольных работ (</a:t>
            </a:r>
            <a:r>
              <a:rPr lang="ru-RU" dirty="0" smtClean="0">
                <a:solidFill>
                  <a:srgbClr val="FF0000"/>
                </a:solidFill>
              </a:rPr>
              <a:t>резервные дни не предусмотрены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851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www.orcoko.ru</a:t>
            </a:r>
            <a:endParaRPr lang="ru-RU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Ознакомление с результатами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2" t="12110" r="-3223" b="-5738"/>
          <a:stretch/>
        </p:blipFill>
        <p:spPr bwMode="auto">
          <a:xfrm>
            <a:off x="900004" y="1916832"/>
            <a:ext cx="8243996" cy="477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5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484784"/>
            <a:ext cx="7668840" cy="464137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www.orcoko.ru</a:t>
            </a:r>
            <a:endParaRPr lang="ru-RU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Ознакомление с результатами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t="11149" r="1550" b="2391"/>
          <a:stretch/>
        </p:blipFill>
        <p:spPr bwMode="auto">
          <a:xfrm>
            <a:off x="2483768" y="1988840"/>
            <a:ext cx="6326548" cy="45921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47080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ru-RU" b="1" dirty="0"/>
              <a:t>О нарушении установленного Порядка проведения ГИА </a:t>
            </a:r>
            <a:r>
              <a:rPr lang="ru-RU" dirty="0"/>
              <a:t>– не покидая </a:t>
            </a:r>
            <a:r>
              <a:rPr lang="ru-RU" dirty="0" smtClean="0"/>
              <a:t>ППЭ (при удовлетворении апелляции результаты аннулируются).</a:t>
            </a:r>
            <a:endParaRPr lang="ru-RU" dirty="0"/>
          </a:p>
          <a:p>
            <a:pPr marL="457200" indent="-457200">
              <a:buAutoNum type="arabicParenR"/>
            </a:pPr>
            <a:r>
              <a:rPr lang="ru-RU" b="1" dirty="0"/>
              <a:t>О несогласии с выставленными баллами </a:t>
            </a:r>
            <a:r>
              <a:rPr lang="ru-RU" dirty="0"/>
              <a:t>– в течение 2 рабочих дней со дня официального объявления результатов. Апелляцию можно подать </a:t>
            </a:r>
            <a:r>
              <a:rPr lang="ru-RU" b="1" dirty="0" smtClean="0"/>
              <a:t>только в школе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Апелляции по вопросам содержания и структуры </a:t>
            </a:r>
            <a:r>
              <a:rPr lang="ru-RU" dirty="0" err="1"/>
              <a:t>КИМов</a:t>
            </a:r>
            <a:r>
              <a:rPr lang="ru-RU" dirty="0"/>
              <a:t>, а также по вопросам, связанным с оцениванием результатов выполнения заданий с кратким ответом</a:t>
            </a:r>
            <a:r>
              <a:rPr lang="ru-RU" dirty="0" smtClean="0"/>
              <a:t>, нарушением обучающимся требований Порядка ГИА, неправильным </a:t>
            </a:r>
            <a:r>
              <a:rPr lang="ru-RU" dirty="0"/>
              <a:t>оформлением работы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не рассматриваются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900" b="1" dirty="0"/>
              <a:t>Апелляция</a:t>
            </a:r>
            <a:r>
              <a:rPr lang="ru-RU" sz="4000" b="1" dirty="0"/>
              <a:t/>
            </a:r>
            <a:br>
              <a:rPr lang="ru-RU" sz="40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3154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Апелляции рассматриваются в </a:t>
            </a:r>
            <a:r>
              <a:rPr lang="ru-RU" b="1" dirty="0" smtClean="0"/>
              <a:t>ОРЦОКО </a:t>
            </a:r>
            <a:r>
              <a:rPr lang="ru-RU" dirty="0" smtClean="0"/>
              <a:t>(г. Орел, ул. </a:t>
            </a:r>
            <a:r>
              <a:rPr lang="ru-RU" dirty="0" err="1" smtClean="0"/>
              <a:t>Полесская</a:t>
            </a:r>
            <a:r>
              <a:rPr lang="ru-RU" dirty="0" smtClean="0"/>
              <a:t>, 24)</a:t>
            </a:r>
          </a:p>
          <a:p>
            <a:pPr marL="0" indent="0" algn="just">
              <a:buNone/>
            </a:pPr>
            <a:r>
              <a:rPr lang="ru-RU" dirty="0" smtClean="0"/>
              <a:t>На рассмотрении апелляции могут присутствовать участник ГИА и (или) его родители (законные представители) при наличии документа, удостоверяющего личность.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Апелляция</a:t>
            </a:r>
            <a:br>
              <a:rPr lang="ru-RU" dirty="0"/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37701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Конфликтная комиссия устанавливает правильность оценивания экзаменационной работы (развернутых ответов) и принимает решение об </a:t>
            </a:r>
            <a:r>
              <a:rPr lang="ru-RU" dirty="0">
                <a:solidFill>
                  <a:srgbClr val="FF0000"/>
                </a:solidFill>
              </a:rPr>
              <a:t>отклонении или удовлетворении </a:t>
            </a:r>
            <a:r>
              <a:rPr lang="ru-RU" dirty="0" smtClean="0"/>
              <a:t>(при наличии технических ошибок или ошибок при оценивании работ) апелляции</a:t>
            </a:r>
            <a:r>
              <a:rPr lang="ru-RU" dirty="0"/>
              <a:t>. </a:t>
            </a:r>
          </a:p>
          <a:p>
            <a:pPr marL="0" indent="0" algn="just">
              <a:buNone/>
            </a:pPr>
            <a:r>
              <a:rPr lang="ru-RU" dirty="0"/>
              <a:t>Баллы могут быть изменены как в сторону повышения, так и понижения. </a:t>
            </a:r>
          </a:p>
          <a:p>
            <a:pPr marL="0" indent="0" algn="just">
              <a:buNone/>
            </a:pPr>
            <a:r>
              <a:rPr lang="ru-RU" dirty="0"/>
              <a:t>Апелляция о </a:t>
            </a:r>
            <a:r>
              <a:rPr lang="ru-RU" dirty="0" smtClean="0"/>
              <a:t>нарушении установленного порядка или о несогласии </a:t>
            </a:r>
            <a:r>
              <a:rPr lang="ru-RU" dirty="0"/>
              <a:t>с выставленными баллами </a:t>
            </a:r>
            <a:r>
              <a:rPr lang="ru-RU" dirty="0">
                <a:solidFill>
                  <a:srgbClr val="FF0000"/>
                </a:solidFill>
              </a:rPr>
              <a:t>может быть отозвана </a:t>
            </a:r>
            <a:r>
              <a:rPr lang="ru-RU" dirty="0"/>
              <a:t>участником ГИА по его собственному желанию</a:t>
            </a:r>
            <a:r>
              <a:rPr lang="ru-RU" dirty="0" smtClean="0"/>
              <a:t>. Для этого участник ГИА должен написать заявление.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Апелляция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69020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Наличие итоговых оценок успеваемости «</a:t>
            </a:r>
            <a:r>
              <a:rPr lang="ru-RU" sz="2800" b="1" dirty="0" smtClean="0"/>
              <a:t>хорошо</a:t>
            </a:r>
            <a:r>
              <a:rPr lang="ru-RU" sz="2800" dirty="0" smtClean="0"/>
              <a:t>» или «</a:t>
            </a:r>
            <a:r>
              <a:rPr lang="ru-RU" sz="2800" b="1" dirty="0" smtClean="0"/>
              <a:t>отлично</a:t>
            </a:r>
            <a:r>
              <a:rPr lang="ru-RU" sz="2800" dirty="0" smtClean="0"/>
              <a:t>» по английскому языку за курс основного общего образования</a:t>
            </a:r>
          </a:p>
          <a:p>
            <a:r>
              <a:rPr lang="ru-RU" sz="2800" dirty="0" smtClean="0"/>
              <a:t>Отметка </a:t>
            </a:r>
            <a:r>
              <a:rPr lang="ru-RU" sz="2800" dirty="0"/>
              <a:t>«</a:t>
            </a:r>
            <a:r>
              <a:rPr lang="ru-RU" sz="2800" b="1" dirty="0"/>
              <a:t>хорошо</a:t>
            </a:r>
            <a:r>
              <a:rPr lang="ru-RU" sz="2800" dirty="0"/>
              <a:t>» </a:t>
            </a:r>
            <a:r>
              <a:rPr lang="ru-RU" sz="2800" dirty="0" smtClean="0"/>
              <a:t>или </a:t>
            </a:r>
            <a:r>
              <a:rPr lang="ru-RU" sz="2800" dirty="0"/>
              <a:t>«</a:t>
            </a:r>
            <a:r>
              <a:rPr lang="ru-RU" sz="2800" b="1" dirty="0"/>
              <a:t>отлично</a:t>
            </a:r>
            <a:r>
              <a:rPr lang="ru-RU" sz="2800" dirty="0"/>
              <a:t>» </a:t>
            </a:r>
            <a:r>
              <a:rPr lang="ru-RU" sz="2800" dirty="0" smtClean="0"/>
              <a:t>за контрольную работу </a:t>
            </a:r>
            <a:r>
              <a:rPr lang="ru-RU" sz="2800" dirty="0" smtClean="0"/>
              <a:t>по английскому языку</a:t>
            </a:r>
          </a:p>
          <a:p>
            <a:r>
              <a:rPr lang="ru-RU" sz="2800" dirty="0" smtClean="0"/>
              <a:t>Индивидуальные достижения (призовые места, средний балл аттестата, количество баллов ГИА по английскому языку)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Индивидуальный отбор</a:t>
            </a:r>
          </a:p>
        </p:txBody>
      </p:sp>
    </p:spTree>
    <p:extLst>
      <p:ext uri="{BB962C8B-B14F-4D97-AF65-F5344CB8AC3E}">
        <p14:creationId xmlns:p14="http://schemas.microsoft.com/office/powerpoint/2010/main" val="3125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844824"/>
            <a:ext cx="7408333" cy="3450696"/>
          </a:xfrm>
        </p:spPr>
        <p:txBody>
          <a:bodyPr/>
          <a:lstStyle/>
          <a:p>
            <a:pPr algn="just"/>
            <a:r>
              <a:rPr lang="ru-RU" sz="2800" u="sng" dirty="0" smtClean="0">
                <a:solidFill>
                  <a:srgbClr val="FF0000"/>
                </a:solidFill>
              </a:rPr>
              <a:t>Социально-экономический </a:t>
            </a:r>
            <a:r>
              <a:rPr lang="ru-RU" sz="2800" u="sng" dirty="0" smtClean="0">
                <a:solidFill>
                  <a:srgbClr val="FF0000"/>
                </a:solidFill>
              </a:rPr>
              <a:t>профиль </a:t>
            </a:r>
            <a:r>
              <a:rPr lang="ru-RU" sz="2800" dirty="0"/>
              <a:t>(</a:t>
            </a:r>
            <a:r>
              <a:rPr lang="ru-RU" sz="2800" dirty="0">
                <a:solidFill>
                  <a:srgbClr val="FF0000"/>
                </a:solidFill>
              </a:rPr>
              <a:t>математика – 6 часов, английский язык – 6 часов+3 </a:t>
            </a:r>
            <a:r>
              <a:rPr lang="ru-RU" sz="2800" dirty="0" err="1">
                <a:solidFill>
                  <a:srgbClr val="FF0000"/>
                </a:solidFill>
              </a:rPr>
              <a:t>спецпредмета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экономика </a:t>
            </a:r>
            <a:r>
              <a:rPr lang="ru-RU" sz="2800" dirty="0">
                <a:solidFill>
                  <a:srgbClr val="FF0000"/>
                </a:solidFill>
              </a:rPr>
              <a:t>– 2 часа</a:t>
            </a:r>
            <a:r>
              <a:rPr lang="ru-RU" sz="2800" dirty="0"/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Профильное обучение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13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9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848872" cy="4209331"/>
          </a:xfrm>
        </p:spPr>
        <p:txBody>
          <a:bodyPr>
            <a:normAutofit/>
          </a:bodyPr>
          <a:lstStyle/>
          <a:p>
            <a:r>
              <a:rPr lang="ru-RU" dirty="0" smtClean="0"/>
              <a:t>В форме ОГЭ с использованием </a:t>
            </a:r>
            <a:r>
              <a:rPr lang="ru-RU" dirty="0"/>
              <a:t>КИМ ОГЭ</a:t>
            </a:r>
          </a:p>
          <a:p>
            <a:r>
              <a:rPr lang="ru-RU" dirty="0" smtClean="0"/>
              <a:t>Работа выполняется на бланках ОГЭ черной </a:t>
            </a:r>
            <a:r>
              <a:rPr lang="ru-RU" dirty="0" err="1" smtClean="0"/>
              <a:t>гелевой</a:t>
            </a:r>
            <a:r>
              <a:rPr lang="ru-RU" dirty="0" smtClean="0"/>
              <a:t> ручкой</a:t>
            </a:r>
          </a:p>
          <a:p>
            <a:r>
              <a:rPr lang="ru-RU" dirty="0" smtClean="0"/>
              <a:t>Проверка развернутых ответов – экспертами региональных предметных комиссий</a:t>
            </a:r>
          </a:p>
          <a:p>
            <a:r>
              <a:rPr lang="ru-RU" dirty="0" smtClean="0"/>
              <a:t>Оценивание – по утвержденной шкале перевода первичного балла в оценку</a:t>
            </a:r>
          </a:p>
          <a:p>
            <a:r>
              <a:rPr lang="ru-RU" dirty="0" smtClean="0"/>
              <a:t>Результаты – на сайте ОРЦОКО</a:t>
            </a:r>
          </a:p>
          <a:p>
            <a:r>
              <a:rPr lang="ru-RU" dirty="0" smtClean="0"/>
              <a:t>Апелляции и перепроверка не предусмотрены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Контрольные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07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Биология – 3 часа</a:t>
            </a:r>
          </a:p>
          <a:p>
            <a:r>
              <a:rPr lang="ru-RU" sz="3600" dirty="0" smtClean="0"/>
              <a:t>География – 2 часа 30 мин</a:t>
            </a:r>
          </a:p>
          <a:p>
            <a:r>
              <a:rPr lang="ru-RU" sz="3600" dirty="0" smtClean="0"/>
              <a:t>Английский язык – 2 часа + 15 мин</a:t>
            </a:r>
          </a:p>
          <a:p>
            <a:r>
              <a:rPr lang="ru-RU" sz="3600" dirty="0" smtClean="0"/>
              <a:t>Обществознание – 3 часа</a:t>
            </a:r>
          </a:p>
          <a:p>
            <a:r>
              <a:rPr lang="ru-RU" sz="3600" dirty="0" smtClean="0"/>
              <a:t>Физика – 3 часа</a:t>
            </a:r>
          </a:p>
          <a:p>
            <a:r>
              <a:rPr lang="ru-RU" sz="3600" dirty="0" smtClean="0"/>
              <a:t>Химия – 3 часа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025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</a:t>
            </a:r>
            <a:br>
              <a:rPr lang="ru-RU" dirty="0" smtClean="0"/>
            </a:br>
            <a:r>
              <a:rPr lang="ru-RU" dirty="0" smtClean="0"/>
              <a:t>первичных баллов в оценку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36909344"/>
              </p:ext>
            </p:extLst>
          </p:nvPr>
        </p:nvGraphicFramePr>
        <p:xfrm>
          <a:off x="323527" y="3429000"/>
          <a:ext cx="3960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0-10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11-22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23-34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35-45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Химия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7982098"/>
              </p:ext>
            </p:extLst>
          </p:nvPr>
        </p:nvGraphicFramePr>
        <p:xfrm>
          <a:off x="4645025" y="3429000"/>
          <a:ext cx="3822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5"/>
                <a:gridCol w="955675"/>
                <a:gridCol w="955675"/>
                <a:gridCol w="955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10-20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21-30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31-40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038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</a:t>
            </a:r>
            <a:br>
              <a:rPr lang="ru-RU" dirty="0" smtClean="0"/>
            </a:br>
            <a:r>
              <a:rPr lang="ru-RU" dirty="0" smtClean="0"/>
              <a:t>первичных баллов в оценку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Биология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516730"/>
              </p:ext>
            </p:extLst>
          </p:nvPr>
        </p:nvGraphicFramePr>
        <p:xfrm>
          <a:off x="323527" y="3429000"/>
          <a:ext cx="3960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13-24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25-35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36-45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21780066"/>
              </p:ext>
            </p:extLst>
          </p:nvPr>
        </p:nvGraphicFramePr>
        <p:xfrm>
          <a:off x="4645025" y="3429000"/>
          <a:ext cx="3822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5"/>
                <a:gridCol w="955675"/>
                <a:gridCol w="955675"/>
                <a:gridCol w="955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0-11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12-18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19-25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26-31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54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Шкала перевода </a:t>
            </a:r>
            <a:br>
              <a:rPr lang="ru-RU" dirty="0" smtClean="0"/>
            </a:br>
            <a:r>
              <a:rPr lang="ru-RU" dirty="0" smtClean="0"/>
              <a:t>первичных баллов в оценку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60602287"/>
              </p:ext>
            </p:extLst>
          </p:nvPr>
        </p:nvGraphicFramePr>
        <p:xfrm>
          <a:off x="323527" y="3429000"/>
          <a:ext cx="39604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110"/>
                <a:gridCol w="990110"/>
                <a:gridCol w="990110"/>
                <a:gridCol w="9901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14-23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24-31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30-37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Английский язык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77999123"/>
              </p:ext>
            </p:extLst>
          </p:nvPr>
        </p:nvGraphicFramePr>
        <p:xfrm>
          <a:off x="4645025" y="3429000"/>
          <a:ext cx="38227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75"/>
                <a:gridCol w="955675"/>
                <a:gridCol w="955675"/>
                <a:gridCol w="955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0-28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29-45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46-57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58-68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35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ГИА – 9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 smtClean="0"/>
              <a:t>         </a:t>
            </a:r>
            <a:r>
              <a:rPr lang="ru-RU" sz="3600" b="1" dirty="0" smtClean="0">
                <a:solidFill>
                  <a:srgbClr val="C00000"/>
                </a:solidFill>
              </a:rPr>
              <a:t>О</a:t>
            </a:r>
            <a:r>
              <a:rPr lang="ru-RU" sz="3600" b="1" dirty="0" smtClean="0"/>
              <a:t>СНОВНОЙ</a:t>
            </a:r>
          </a:p>
          <a:p>
            <a:pPr algn="l"/>
            <a:r>
              <a:rPr lang="ru-RU" sz="3600" b="1" dirty="0" smtClean="0"/>
              <a:t>         </a:t>
            </a:r>
            <a:r>
              <a:rPr lang="ru-RU" sz="3600" b="1" dirty="0" smtClean="0">
                <a:solidFill>
                  <a:srgbClr val="C00000"/>
                </a:solidFill>
              </a:rPr>
              <a:t>Г</a:t>
            </a:r>
            <a:r>
              <a:rPr lang="ru-RU" sz="3600" b="1" dirty="0" smtClean="0"/>
              <a:t>ОСУДАРСТВЕННЫЙ </a:t>
            </a:r>
          </a:p>
          <a:p>
            <a:pPr algn="l"/>
            <a:r>
              <a:rPr lang="ru-RU" sz="3600" b="1" dirty="0" smtClean="0"/>
              <a:t>         </a:t>
            </a:r>
            <a:r>
              <a:rPr lang="ru-RU" sz="3600" b="1" dirty="0" smtClean="0">
                <a:solidFill>
                  <a:srgbClr val="C00000"/>
                </a:solidFill>
              </a:rPr>
              <a:t>Э</a:t>
            </a:r>
            <a:r>
              <a:rPr lang="ru-RU" sz="3600" b="1" dirty="0" smtClean="0"/>
              <a:t>КЗАМЕН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743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1092</TotalTime>
  <Words>1227</Words>
  <Application>Microsoft Office PowerPoint</Application>
  <PresentationFormat>Экран (4:3)</PresentationFormat>
  <Paragraphs>198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Волна</vt:lpstr>
      <vt:lpstr>Контрольные работы для обучающихся 9-х классов</vt:lpstr>
      <vt:lpstr>Контрольные работы</vt:lpstr>
      <vt:lpstr>Расписание контрольных работ (резервные дни не предусмотрены)</vt:lpstr>
      <vt:lpstr>Контрольные работы</vt:lpstr>
      <vt:lpstr>Продолжительность</vt:lpstr>
      <vt:lpstr>Шкала перевода  первичных баллов в оценку</vt:lpstr>
      <vt:lpstr>Шкала перевода  первичных баллов в оценку</vt:lpstr>
      <vt:lpstr>Шкала перевода  первичных баллов в оценку</vt:lpstr>
      <vt:lpstr>ГИА – 9</vt:lpstr>
      <vt:lpstr>Допуск к ГИА (приказ Министерства просвещения и Рособрнадзора                    от 07.11.2018 №189\1513)</vt:lpstr>
      <vt:lpstr>СРОКИ ОГЭ </vt:lpstr>
      <vt:lpstr>Продолжительность ОГЭ </vt:lpstr>
      <vt:lpstr>ППЭ – пункт проведения экзамена </vt:lpstr>
      <vt:lpstr>Чем пользоваться на ОГЭ </vt:lpstr>
      <vt:lpstr>Итоговые оценки (в аттестат)</vt:lpstr>
      <vt:lpstr>Аттестат с отличием (Приказ Министерства просвещения от 17.12.2018 №315)</vt:lpstr>
      <vt:lpstr>ОГЭ в резервные сроки</vt:lpstr>
      <vt:lpstr>Правила проведения ОГЭ </vt:lpstr>
      <vt:lpstr>Правила проведения ОГЭ </vt:lpstr>
      <vt:lpstr>Правила проведения ОГЭ </vt:lpstr>
      <vt:lpstr>Правила проведения ОГЭ </vt:lpstr>
      <vt:lpstr>Правила проведения ОГЭ </vt:lpstr>
      <vt:lpstr>Правила проведения ОГЭ </vt:lpstr>
      <vt:lpstr>О недопущении нарушений установленного порядка  </vt:lpstr>
      <vt:lpstr>Правила проведения ОГЭ </vt:lpstr>
      <vt:lpstr>Правила проведения ОГЭ </vt:lpstr>
      <vt:lpstr>Правила проведения ОГЭ </vt:lpstr>
      <vt:lpstr>Перед экзаменом</vt:lpstr>
      <vt:lpstr>Перед экзаменом</vt:lpstr>
      <vt:lpstr>Ознакомление с результатами</vt:lpstr>
      <vt:lpstr>Ознакомление с результатами</vt:lpstr>
      <vt:lpstr>Апелляция </vt:lpstr>
      <vt:lpstr>Апелляция </vt:lpstr>
      <vt:lpstr>Апелляция </vt:lpstr>
      <vt:lpstr>Индивидуальный отбор</vt:lpstr>
      <vt:lpstr>Профильное обучение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– 9</dc:title>
  <dc:creator>Админ</dc:creator>
  <cp:lastModifiedBy>User</cp:lastModifiedBy>
  <cp:revision>58</cp:revision>
  <dcterms:created xsi:type="dcterms:W3CDTF">2015-04-20T13:00:04Z</dcterms:created>
  <dcterms:modified xsi:type="dcterms:W3CDTF">2021-05-13T16:18:06Z</dcterms:modified>
</cp:coreProperties>
</file>