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96" r:id="rId5"/>
    <p:sldId id="298" r:id="rId6"/>
    <p:sldId id="260" r:id="rId7"/>
    <p:sldId id="276" r:id="rId8"/>
    <p:sldId id="261" r:id="rId9"/>
    <p:sldId id="289" r:id="rId10"/>
    <p:sldId id="267" r:id="rId11"/>
    <p:sldId id="290" r:id="rId12"/>
    <p:sldId id="268" r:id="rId13"/>
    <p:sldId id="262" r:id="rId14"/>
    <p:sldId id="263" r:id="rId15"/>
    <p:sldId id="264" r:id="rId16"/>
    <p:sldId id="265" r:id="rId17"/>
    <p:sldId id="270" r:id="rId18"/>
    <p:sldId id="266" r:id="rId19"/>
    <p:sldId id="271" r:id="rId20"/>
    <p:sldId id="272" r:id="rId21"/>
    <p:sldId id="273" r:id="rId22"/>
    <p:sldId id="274" r:id="rId23"/>
    <p:sldId id="299" r:id="rId24"/>
    <p:sldId id="275" r:id="rId25"/>
    <p:sldId id="297" r:id="rId26"/>
    <p:sldId id="291" r:id="rId27"/>
    <p:sldId id="281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3356FC6-4F97-42A6-BD4F-1A4F1AB9A682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08F554-6FE3-4002-B3FB-CF2BF07781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00400"/>
            <a:ext cx="7478216" cy="2820888"/>
          </a:xfrm>
        </p:spPr>
        <p:txBody>
          <a:bodyPr/>
          <a:lstStyle/>
          <a:p>
            <a:pPr algn="ctr"/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1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b="1" u="sng" dirty="0" smtClean="0"/>
              <a:t>Чтение </a:t>
            </a:r>
            <a:r>
              <a:rPr lang="ru-RU" sz="3600" b="1" u="sng" dirty="0" smtClean="0"/>
              <a:t>текста (3 балла)</a:t>
            </a:r>
            <a:endParaRPr lang="ru-RU" sz="3600" b="1" u="sng" dirty="0" smtClean="0"/>
          </a:p>
          <a:p>
            <a:pPr algn="just">
              <a:buFontTx/>
              <a:buChar char="-"/>
            </a:pPr>
            <a:r>
              <a:rPr lang="ru-RU" sz="3600" b="1" dirty="0" smtClean="0"/>
              <a:t>Интонация соответствует пунктуационному оформлению текста</a:t>
            </a:r>
          </a:p>
          <a:p>
            <a:pPr algn="just">
              <a:buFontTx/>
              <a:buChar char="-"/>
            </a:pPr>
            <a:r>
              <a:rPr lang="ru-RU" sz="3600" b="1" dirty="0" smtClean="0"/>
              <a:t>Темп чтения соответствует коммуникативной </a:t>
            </a:r>
            <a:r>
              <a:rPr lang="ru-RU" sz="3600" b="1" dirty="0" smtClean="0"/>
              <a:t>задаче</a:t>
            </a:r>
          </a:p>
          <a:p>
            <a:pPr algn="just">
              <a:buFontTx/>
              <a:buChar char="-"/>
            </a:pPr>
            <a:r>
              <a:rPr lang="ru-RU" sz="3600" b="1" dirty="0" smtClean="0"/>
              <a:t>Искажения слов нет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843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36096" y="609601"/>
            <a:ext cx="3312368" cy="5195663"/>
          </a:xfrm>
        </p:spPr>
        <p:txBody>
          <a:bodyPr>
            <a:normAutofit/>
          </a:bodyPr>
          <a:lstStyle/>
          <a:p>
            <a:r>
              <a:rPr lang="ru-RU" dirty="0" smtClean="0"/>
              <a:t>Сделать заметки (</a:t>
            </a:r>
            <a:r>
              <a:rPr lang="ru-RU" b="1" i="1" dirty="0" smtClean="0"/>
              <a:t>не сплошной текст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Подумать о месте и способе цитирования</a:t>
            </a:r>
          </a:p>
          <a:p>
            <a:r>
              <a:rPr lang="ru-RU" dirty="0" smtClean="0"/>
              <a:t>Пересказать про себя (при необходимости заглянуть в текст)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20735" r="51291" b="9049"/>
          <a:stretch/>
        </p:blipFill>
        <p:spPr bwMode="auto">
          <a:xfrm>
            <a:off x="395536" y="404664"/>
            <a:ext cx="457222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1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smtClean="0"/>
              <a:t>Пересказ (4 балла)</a:t>
            </a:r>
            <a:endParaRPr lang="ru-RU" sz="3600" b="1" u="sng" dirty="0" smtClean="0"/>
          </a:p>
          <a:p>
            <a:pPr>
              <a:buFontTx/>
              <a:buChar char="-"/>
            </a:pPr>
            <a:r>
              <a:rPr lang="ru-RU" sz="3600" b="1" dirty="0" smtClean="0"/>
              <a:t>Сохранение </a:t>
            </a:r>
            <a:r>
              <a:rPr lang="ru-RU" sz="3600" b="1" dirty="0" err="1" smtClean="0"/>
              <a:t>микротем</a:t>
            </a:r>
            <a:r>
              <a:rPr lang="ru-RU" sz="3600" b="1" dirty="0" smtClean="0"/>
              <a:t> текста</a:t>
            </a:r>
          </a:p>
          <a:p>
            <a:pPr>
              <a:buFontTx/>
              <a:buChar char="-"/>
            </a:pPr>
            <a:r>
              <a:rPr lang="ru-RU" sz="3600" b="1" dirty="0" smtClean="0"/>
              <a:t>Работа </a:t>
            </a:r>
            <a:r>
              <a:rPr lang="ru-RU" sz="3600" b="1" dirty="0" smtClean="0"/>
              <a:t>с высказыванием</a:t>
            </a:r>
          </a:p>
          <a:p>
            <a:pPr>
              <a:buFontTx/>
              <a:buChar char="-"/>
            </a:pPr>
            <a:r>
              <a:rPr lang="ru-RU" sz="3600" b="1" dirty="0" smtClean="0"/>
              <a:t>Способы цитирования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1594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 t="22035" r="7935" b="45827"/>
          <a:stretch/>
        </p:blipFill>
        <p:spPr bwMode="auto">
          <a:xfrm>
            <a:off x="683568" y="476671"/>
            <a:ext cx="7431658" cy="474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6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20788" r="50999" b="33099"/>
          <a:stretch/>
        </p:blipFill>
        <p:spPr bwMode="auto">
          <a:xfrm>
            <a:off x="1835696" y="302392"/>
            <a:ext cx="5510022" cy="49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22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2" t="19062" r="7073" b="53243"/>
          <a:stretch/>
        </p:blipFill>
        <p:spPr bwMode="auto">
          <a:xfrm>
            <a:off x="899592" y="707376"/>
            <a:ext cx="7056784" cy="376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5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18399" r="51268" b="56360"/>
          <a:stretch/>
        </p:blipFill>
        <p:spPr bwMode="auto">
          <a:xfrm>
            <a:off x="1043608" y="620688"/>
            <a:ext cx="70364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6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 smtClean="0"/>
              <a:t>Монолог (3 балла)</a:t>
            </a:r>
            <a:endParaRPr lang="ru-RU" sz="3200" b="1" u="sng" dirty="0" smtClean="0"/>
          </a:p>
          <a:p>
            <a:pPr>
              <a:buFontTx/>
              <a:buChar char="-"/>
            </a:pPr>
            <a:r>
              <a:rPr lang="ru-RU" sz="3200" b="1" dirty="0" smtClean="0"/>
              <a:t>Выполнение коммуникативной задачи (не менее 10 фраз)</a:t>
            </a:r>
          </a:p>
          <a:p>
            <a:pPr>
              <a:buFontTx/>
              <a:buChar char="-"/>
            </a:pPr>
            <a:r>
              <a:rPr lang="ru-RU" sz="3200" b="1" dirty="0" smtClean="0"/>
              <a:t>Логичность монологического высказывания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6446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t="18695" r="7010" b="52975"/>
          <a:stretch/>
        </p:blipFill>
        <p:spPr bwMode="auto">
          <a:xfrm>
            <a:off x="1115616" y="730753"/>
            <a:ext cx="6840760" cy="383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200" b="1" u="sng" dirty="0" smtClean="0"/>
              <a:t>Диалог (2 балла)</a:t>
            </a:r>
            <a:endParaRPr lang="ru-RU" sz="3200" b="1" u="sng" dirty="0" smtClean="0"/>
          </a:p>
          <a:p>
            <a:r>
              <a:rPr lang="ru-RU" sz="3200" b="1" dirty="0" smtClean="0"/>
              <a:t>Выполнение коммуникативной </a:t>
            </a:r>
            <a:r>
              <a:rPr lang="ru-RU" sz="3200" b="1" dirty="0" smtClean="0"/>
              <a:t>задачи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3902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Допуск к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К </a:t>
            </a:r>
            <a:r>
              <a:rPr lang="ru-RU" sz="2800" b="1" dirty="0" smtClean="0"/>
              <a:t>ГИА допускаются учащиеся, не имеющие академической задолженности, в полном объеме выполнившие учебный план (</a:t>
            </a:r>
            <a:r>
              <a:rPr lang="ru-RU" sz="2800" b="1" dirty="0" smtClean="0">
                <a:solidFill>
                  <a:srgbClr val="FF0000"/>
                </a:solidFill>
              </a:rPr>
              <a:t>имеющие годовые отметки по всем учебным предметам за 9 класс не ниже удовлетворительных</a:t>
            </a:r>
            <a:r>
              <a:rPr lang="ru-RU" sz="2800" b="1" dirty="0" smtClean="0"/>
              <a:t>), а также </a:t>
            </a:r>
            <a:r>
              <a:rPr lang="ru-RU" sz="2800" b="1" dirty="0" smtClean="0">
                <a:solidFill>
                  <a:srgbClr val="FF0000"/>
                </a:solidFill>
              </a:rPr>
              <a:t>имеющие результат «зачет» за итоговое собеседование по русскому языку.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2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u="sng" dirty="0" smtClean="0"/>
              <a:t>Грамотность </a:t>
            </a:r>
            <a:r>
              <a:rPr lang="ru-RU" sz="3200" b="1" u="sng" dirty="0" smtClean="0"/>
              <a:t>речи при выполнении заданий </a:t>
            </a:r>
            <a:r>
              <a:rPr lang="ru-RU" sz="3200" b="1" u="sng" dirty="0" smtClean="0"/>
              <a:t>1-4 (8 баллов)</a:t>
            </a:r>
            <a:endParaRPr lang="ru-RU" sz="3200" b="1" u="sng" dirty="0" smtClean="0"/>
          </a:p>
          <a:p>
            <a:pPr>
              <a:buFontTx/>
              <a:buChar char="-"/>
            </a:pPr>
            <a:r>
              <a:rPr lang="ru-RU" sz="3200" b="1" dirty="0"/>
              <a:t>Соблюдение орфоэпических норм</a:t>
            </a:r>
          </a:p>
          <a:p>
            <a:pPr>
              <a:buFontTx/>
              <a:buChar char="-"/>
            </a:pPr>
            <a:r>
              <a:rPr lang="ru-RU" sz="3200" b="1" dirty="0" smtClean="0"/>
              <a:t>Соблюдение </a:t>
            </a:r>
            <a:r>
              <a:rPr lang="ru-RU" sz="3200" b="1" dirty="0" smtClean="0"/>
              <a:t>грамматических норм</a:t>
            </a:r>
          </a:p>
          <a:p>
            <a:pPr>
              <a:buFontTx/>
              <a:buChar char="-"/>
            </a:pPr>
            <a:r>
              <a:rPr lang="ru-RU" sz="3200" b="1" dirty="0" smtClean="0"/>
              <a:t>Соблюдение </a:t>
            </a:r>
            <a:r>
              <a:rPr lang="ru-RU" sz="3200" b="1" dirty="0" smtClean="0"/>
              <a:t>речевых </a:t>
            </a:r>
            <a:r>
              <a:rPr lang="ru-RU" sz="3200" b="1" dirty="0" smtClean="0"/>
              <a:t>норм</a:t>
            </a:r>
          </a:p>
          <a:p>
            <a:pPr>
              <a:buFontTx/>
              <a:buChar char="-"/>
            </a:pPr>
            <a:r>
              <a:rPr lang="ru-RU" sz="3200" b="1" dirty="0" smtClean="0"/>
              <a:t>Богатство речи</a:t>
            </a:r>
            <a:endParaRPr lang="ru-RU" sz="3200" b="1" dirty="0" smtClean="0"/>
          </a:p>
          <a:p>
            <a:pPr>
              <a:buFontTx/>
              <a:buChar char="-"/>
            </a:pPr>
            <a:r>
              <a:rPr lang="ru-RU" sz="3200" b="1" dirty="0" smtClean="0"/>
              <a:t>Соблюдение </a:t>
            </a:r>
            <a:r>
              <a:rPr lang="ru-RU" sz="3200" b="1" dirty="0" err="1" smtClean="0"/>
              <a:t>фактологической</a:t>
            </a:r>
            <a:r>
              <a:rPr lang="ru-RU" sz="3200" b="1" dirty="0" smtClean="0"/>
              <a:t> точности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254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Пересказ</a:t>
            </a:r>
            <a:r>
              <a:rPr lang="ru-RU" b="1" dirty="0" smtClean="0"/>
              <a:t>:</a:t>
            </a:r>
          </a:p>
          <a:p>
            <a:pPr>
              <a:buFontTx/>
              <a:buChar char="-"/>
            </a:pPr>
            <a:r>
              <a:rPr lang="ru-RU" b="1" dirty="0" smtClean="0"/>
              <a:t>Не все </a:t>
            </a:r>
            <a:r>
              <a:rPr lang="ru-RU" b="1" dirty="0" err="1" smtClean="0"/>
              <a:t>микротемы</a:t>
            </a:r>
            <a:r>
              <a:rPr lang="ru-RU" b="1" dirty="0" smtClean="0"/>
              <a:t> переданы при пересказе</a:t>
            </a:r>
          </a:p>
          <a:p>
            <a:pPr>
              <a:buFontTx/>
              <a:buChar char="-"/>
            </a:pPr>
            <a:r>
              <a:rPr lang="ru-RU" b="1" dirty="0" smtClean="0"/>
              <a:t>Неуместное цитирование</a:t>
            </a:r>
          </a:p>
          <a:p>
            <a:pPr>
              <a:buFontTx/>
              <a:buChar char="-"/>
            </a:pPr>
            <a:r>
              <a:rPr lang="ru-RU" b="1" dirty="0" smtClean="0"/>
              <a:t>Искажение слов (пепелище)</a:t>
            </a:r>
          </a:p>
          <a:p>
            <a:pPr>
              <a:buFontTx/>
              <a:buChar char="-"/>
            </a:pPr>
            <a:r>
              <a:rPr lang="ru-RU" b="1" dirty="0" smtClean="0"/>
              <a:t>Фактические  ошибки (институт – университет)</a:t>
            </a:r>
          </a:p>
          <a:p>
            <a:pPr>
              <a:buFontTx/>
              <a:buChar char="-"/>
            </a:pPr>
            <a:r>
              <a:rPr lang="ru-RU" b="1" dirty="0" smtClean="0"/>
              <a:t>Грамматика (склонение числительных)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/>
              <a:t>Монолог:</a:t>
            </a:r>
          </a:p>
          <a:p>
            <a:pPr>
              <a:buFontTx/>
              <a:buChar char="-"/>
            </a:pPr>
            <a:r>
              <a:rPr lang="ru-RU" b="1" dirty="0" smtClean="0"/>
              <a:t>Логические ошибки</a:t>
            </a:r>
          </a:p>
          <a:p>
            <a:pPr>
              <a:buFontTx/>
              <a:buChar char="-"/>
            </a:pPr>
            <a:r>
              <a:rPr lang="ru-RU" b="1" dirty="0" smtClean="0"/>
              <a:t>Речевые ошибки</a:t>
            </a:r>
          </a:p>
          <a:p>
            <a:pPr>
              <a:buFontTx/>
              <a:buChar char="-"/>
            </a:pPr>
            <a:endParaRPr lang="ru-RU" b="1" dirty="0"/>
          </a:p>
          <a:p>
            <a:pPr marL="0" indent="0">
              <a:buNone/>
            </a:pPr>
            <a:r>
              <a:rPr lang="ru-RU" b="1" u="sng" dirty="0" smtClean="0"/>
              <a:t>Диалог:</a:t>
            </a:r>
          </a:p>
          <a:p>
            <a:pPr marL="0" indent="0">
              <a:buNone/>
            </a:pPr>
            <a:r>
              <a:rPr lang="ru-RU" b="1" dirty="0" smtClean="0"/>
              <a:t>- Односложные, неразвернутые ответы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81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Минимум 10 баллов из 20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Апелляция не предусмотрена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 algn="just">
              <a:buNone/>
            </a:pPr>
            <a:r>
              <a:rPr lang="ru-RU" sz="3600" b="1" dirty="0" smtClean="0"/>
              <a:t>Заявление на проверку независимой комиссией после повторного неудовлетворительного результата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6198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Некачественная аудиозапись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Технический сбой</a:t>
            </a:r>
          </a:p>
          <a:p>
            <a:r>
              <a:rPr lang="ru-RU" dirty="0" smtClean="0"/>
              <a:t>КИМ не был продемонстрирован – участник пересдает в тот же день, но перемещается в конец очереди ожидания,</a:t>
            </a:r>
          </a:p>
          <a:p>
            <a:r>
              <a:rPr lang="ru-RU" dirty="0" smtClean="0"/>
              <a:t>Ким был продемонстрирован – участник сдает в то же день в другой аудитории с другим КИМ</a:t>
            </a:r>
          </a:p>
          <a:p>
            <a:pPr marL="0" indent="0">
              <a:buNone/>
            </a:pPr>
            <a:r>
              <a:rPr lang="ru-RU" dirty="0" smtClean="0"/>
              <a:t>2) Выявлена некачественная аудиозапись после ответа – </a:t>
            </a:r>
            <a:r>
              <a:rPr lang="ru-RU" smtClean="0"/>
              <a:t>резервные сроки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07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Срок действия результатов итогового собеседования как допуск к ГИА - </a:t>
            </a:r>
            <a:r>
              <a:rPr lang="ru-RU" sz="4800" b="1" dirty="0" smtClean="0">
                <a:solidFill>
                  <a:srgbClr val="FF0000"/>
                </a:solidFill>
              </a:rPr>
              <a:t>бессрочно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39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Заявления на участие в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 подачи заявлений – до 1 марта </a:t>
            </a:r>
            <a:r>
              <a:rPr lang="ru-RU" dirty="0" smtClean="0"/>
              <a:t>2024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Место подачи заявлений – школа, в которой обучается ученик</a:t>
            </a:r>
          </a:p>
          <a:p>
            <a:r>
              <a:rPr lang="ru-RU" dirty="0" smtClean="0"/>
              <a:t>2 обязательных предмета (русский язык + математика) + 2 предмета по выбору</a:t>
            </a:r>
          </a:p>
          <a:p>
            <a:r>
              <a:rPr lang="ru-RU" dirty="0" smtClean="0"/>
              <a:t>Английский язык необходим для поступления в 10 класс школы №23</a:t>
            </a:r>
          </a:p>
          <a:p>
            <a:r>
              <a:rPr lang="ru-RU" dirty="0" smtClean="0"/>
              <a:t>Экзамен по английскому языку в 2 дня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412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ГИА-9     </a:t>
            </a:r>
            <a:r>
              <a:rPr lang="ru-RU" dirty="0" smtClean="0">
                <a:solidFill>
                  <a:srgbClr val="FF0000"/>
                </a:solidFill>
              </a:rPr>
              <a:t>2024 </a:t>
            </a:r>
            <a:r>
              <a:rPr lang="ru-RU" dirty="0" smtClean="0">
                <a:solidFill>
                  <a:srgbClr val="FF0000"/>
                </a:solidFill>
              </a:rPr>
              <a:t>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поступления в класс с углубленным изучением английского языка – </a:t>
            </a:r>
            <a:r>
              <a:rPr lang="ru-RU" b="1" dirty="0" smtClean="0"/>
              <a:t>оценка «4» или «5» в году и на ОГЭ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17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Выставление оценок в аттестат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Итоговые оценки по русскому </a:t>
            </a:r>
            <a:r>
              <a:rPr lang="ru-RU" sz="2800" b="1" dirty="0" smtClean="0"/>
              <a:t>языку и </a:t>
            </a:r>
            <a:r>
              <a:rPr lang="ru-RU" sz="2800" b="1" dirty="0"/>
              <a:t>двум учебным предметам по выбору определяются как </a:t>
            </a:r>
            <a:r>
              <a:rPr lang="ru-RU" sz="2800" b="1" dirty="0">
                <a:solidFill>
                  <a:srgbClr val="FF0000"/>
                </a:solidFill>
              </a:rPr>
              <a:t>среднее арифметическое годовой и экзаменационной отметок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800" b="1" dirty="0"/>
              <a:t>Итоговые отметки по другим предметам выставляются на основе </a:t>
            </a:r>
            <a:r>
              <a:rPr lang="ru-RU" sz="2800" b="1" dirty="0">
                <a:solidFill>
                  <a:srgbClr val="FF0000"/>
                </a:solidFill>
              </a:rPr>
              <a:t>итоговой отметки за 9 класс</a:t>
            </a:r>
            <a:r>
              <a:rPr lang="ru-RU" sz="2800" b="1" dirty="0"/>
              <a:t> или за класс, когда завершилось изучение данного предмета.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480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0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u="sng" dirty="0" smtClean="0"/>
              <a:t>Сроки: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14 </a:t>
            </a:r>
            <a:r>
              <a:rPr lang="ru-RU" sz="3600" dirty="0" smtClean="0">
                <a:solidFill>
                  <a:srgbClr val="FF0000"/>
                </a:solidFill>
              </a:rPr>
              <a:t>февраля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13 </a:t>
            </a:r>
            <a:r>
              <a:rPr lang="ru-RU" sz="3600" dirty="0" smtClean="0">
                <a:solidFill>
                  <a:srgbClr val="FF0000"/>
                </a:solidFill>
              </a:rPr>
              <a:t>марта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15 апреля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u="sng" dirty="0" smtClean="0"/>
              <a:t>Продолжительность: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15 минут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1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/>
          <a:lstStyle/>
          <a:p>
            <a:r>
              <a:rPr lang="ru-RU" dirty="0" smtClean="0"/>
              <a:t>Явка в школу – не позднее 8.30</a:t>
            </a:r>
          </a:p>
          <a:p>
            <a:r>
              <a:rPr lang="ru-RU" dirty="0" smtClean="0"/>
              <a:t>С собой: паспорт, черная </a:t>
            </a:r>
            <a:r>
              <a:rPr lang="ru-RU" dirty="0" err="1" smtClean="0"/>
              <a:t>гелевая</a:t>
            </a:r>
            <a:r>
              <a:rPr lang="ru-RU" dirty="0" smtClean="0"/>
              <a:t> рука</a:t>
            </a:r>
          </a:p>
          <a:p>
            <a:r>
              <a:rPr lang="ru-RU" dirty="0" smtClean="0"/>
              <a:t>Личные вещи остаются в </a:t>
            </a:r>
            <a:r>
              <a:rPr lang="ru-RU" dirty="0" smtClean="0"/>
              <a:t>кабинете 231</a:t>
            </a:r>
            <a:endParaRPr lang="ru-RU" dirty="0" smtClean="0"/>
          </a:p>
          <a:p>
            <a:r>
              <a:rPr lang="ru-RU" dirty="0" smtClean="0"/>
              <a:t>Подняться на </a:t>
            </a:r>
            <a:r>
              <a:rPr lang="ru-RU" dirty="0" smtClean="0"/>
              <a:t>3 </a:t>
            </a:r>
            <a:r>
              <a:rPr lang="ru-RU" dirty="0" smtClean="0"/>
              <a:t>этаж (ВНИМАНИЕ: лестница между </a:t>
            </a:r>
            <a:r>
              <a:rPr lang="ru-RU" dirty="0" err="1" smtClean="0"/>
              <a:t>каб</a:t>
            </a:r>
            <a:r>
              <a:rPr lang="ru-RU" dirty="0" smtClean="0"/>
              <a:t>. </a:t>
            </a:r>
            <a:r>
              <a:rPr lang="ru-RU" dirty="0" smtClean="0"/>
              <a:t>318 </a:t>
            </a:r>
            <a:r>
              <a:rPr lang="ru-RU" dirty="0" smtClean="0"/>
              <a:t>и </a:t>
            </a:r>
            <a:r>
              <a:rPr lang="ru-RU" dirty="0" smtClean="0"/>
              <a:t>317)</a:t>
            </a:r>
            <a:endParaRPr lang="ru-RU" dirty="0" smtClean="0"/>
          </a:p>
          <a:p>
            <a:r>
              <a:rPr lang="ru-RU" dirty="0" smtClean="0"/>
              <a:t>Пройти регистрацию, найти аудиторию подготовки</a:t>
            </a:r>
          </a:p>
          <a:p>
            <a:pPr marL="0" indent="0">
              <a:buNone/>
            </a:pPr>
            <a:r>
              <a:rPr lang="ru-RU" dirty="0" smtClean="0"/>
              <a:t>(9а – </a:t>
            </a:r>
            <a:r>
              <a:rPr lang="ru-RU" dirty="0" smtClean="0"/>
              <a:t>каб.318; </a:t>
            </a:r>
            <a:r>
              <a:rPr lang="ru-RU" dirty="0" smtClean="0"/>
              <a:t>9б – </a:t>
            </a:r>
            <a:r>
              <a:rPr lang="ru-RU" dirty="0" smtClean="0"/>
              <a:t>каб.312)</a:t>
            </a:r>
            <a:endParaRPr lang="ru-RU" dirty="0" smtClean="0"/>
          </a:p>
          <a:p>
            <a:r>
              <a:rPr lang="ru-RU" dirty="0" smtClean="0"/>
              <a:t>Заполнение бланков – образец в бланке, </a:t>
            </a:r>
            <a:r>
              <a:rPr lang="ru-RU" b="1" dirty="0" smtClean="0"/>
              <a:t>номер аудитории, варианта не пишем</a:t>
            </a:r>
          </a:p>
          <a:p>
            <a:r>
              <a:rPr lang="ru-RU" dirty="0" smtClean="0"/>
              <a:t>Переход в аудиторию проведения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2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итогового собеседования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Очная (в школе)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Дистанционная (для учащихся, не имеющим по объективным причинам возможности участвовать в очной форме: обучение на дому, ограничение в передвижении, карантин</a:t>
            </a:r>
            <a:r>
              <a:rPr lang="ru-RU" sz="3200" dirty="0" smtClean="0">
                <a:solidFill>
                  <a:schemeClr val="tx1"/>
                </a:solidFill>
              </a:rPr>
              <a:t>) – обязательно заявление на имя председателя ГАК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Процедура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/>
              <a:t>Аудитория подготовки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(заполнение бланков)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Аудитория проведения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(участник + собеседник + эксперт)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Аудиозапись (</a:t>
            </a:r>
            <a:r>
              <a:rPr lang="ru-RU" sz="3200" b="1" u="sng" dirty="0" smtClean="0">
                <a:solidFill>
                  <a:schemeClr val="tx1"/>
                </a:solidFill>
              </a:rPr>
              <a:t>уровень записи</a:t>
            </a:r>
            <a:r>
              <a:rPr lang="ru-RU" sz="3200" b="1" dirty="0" smtClean="0">
                <a:solidFill>
                  <a:schemeClr val="tx1"/>
                </a:solidFill>
              </a:rPr>
              <a:t>!)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322" y="1700808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4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Процедура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85800"/>
            <a:ext cx="7694240" cy="4399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Запрещено</a:t>
            </a:r>
            <a:r>
              <a:rPr lang="ru-RU" sz="3600" b="1" dirty="0" smtClean="0"/>
              <a:t> пользоваться аудио, видеоаппаратурой, письменными заметками, иными средствами хранения и передачи информации.</a:t>
            </a:r>
          </a:p>
          <a:p>
            <a:pPr marL="0" indent="0" algn="just">
              <a:buNone/>
            </a:pPr>
            <a:endParaRPr lang="ru-RU" sz="3600" b="1" dirty="0"/>
          </a:p>
          <a:p>
            <a:pPr marL="0" indent="0" algn="just">
              <a:buNone/>
            </a:pPr>
            <a:r>
              <a:rPr lang="ru-RU" sz="3600" b="1" dirty="0" smtClean="0"/>
              <a:t>Письменные пометки можно делать </a:t>
            </a:r>
            <a:r>
              <a:rPr lang="ru-RU" sz="3600" b="1" dirty="0" smtClean="0">
                <a:solidFill>
                  <a:srgbClr val="FF0000"/>
                </a:solidFill>
              </a:rPr>
              <a:t>только</a:t>
            </a:r>
            <a:r>
              <a:rPr lang="ru-RU" sz="3600" b="1" dirty="0" smtClean="0"/>
              <a:t> при подготовке к заданиям 1-2.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6236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КИМ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749394"/>
              </p:ext>
            </p:extLst>
          </p:nvPr>
        </p:nvGraphicFramePr>
        <p:xfrm>
          <a:off x="755576" y="476671"/>
          <a:ext cx="756084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на подготовку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на ответ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Чтение вслух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мин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мин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3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Подробный</a:t>
                      </a:r>
                      <a:r>
                        <a:rPr lang="ru-RU" sz="2400" baseline="0" dirty="0" smtClean="0"/>
                        <a:t> п</a:t>
                      </a:r>
                      <a:r>
                        <a:rPr lang="ru-RU" sz="2400" dirty="0" smtClean="0"/>
                        <a:t>ересказ текста с привлечением дополнительной информации (цитаты)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мин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мин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Монолог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мин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мин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Диалог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мин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22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80" y="1329264"/>
            <a:ext cx="3528392" cy="3179856"/>
          </a:xfrm>
        </p:spPr>
        <p:txBody>
          <a:bodyPr>
            <a:normAutofit/>
          </a:bodyPr>
          <a:lstStyle/>
          <a:p>
            <a:r>
              <a:rPr lang="ru-RU" dirty="0" smtClean="0"/>
              <a:t>Расставить ударение</a:t>
            </a:r>
          </a:p>
          <a:p>
            <a:r>
              <a:rPr lang="ru-RU" dirty="0" smtClean="0"/>
              <a:t>Обозначить паузы</a:t>
            </a:r>
          </a:p>
          <a:p>
            <a:r>
              <a:rPr lang="ru-RU" dirty="0" smtClean="0"/>
              <a:t>Выделить </a:t>
            </a:r>
            <a:r>
              <a:rPr lang="ru-RU" dirty="0" err="1" smtClean="0"/>
              <a:t>микротемы</a:t>
            </a:r>
            <a:endParaRPr lang="ru-RU" dirty="0" smtClean="0"/>
          </a:p>
          <a:p>
            <a:r>
              <a:rPr lang="ru-RU" dirty="0" smtClean="0"/>
              <a:t>Подчеркнуть нужные слова и фразы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2" t="21396" r="3528" b="8383"/>
          <a:stretch/>
        </p:blipFill>
        <p:spPr bwMode="auto">
          <a:xfrm>
            <a:off x="683568" y="476672"/>
            <a:ext cx="4464496" cy="592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7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652</Words>
  <Application>Microsoft Office PowerPoint</Application>
  <PresentationFormat>Экран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Impact</vt:lpstr>
      <vt:lpstr>Times New Roman</vt:lpstr>
      <vt:lpstr>NewsPrint</vt:lpstr>
      <vt:lpstr>Итоговое собеседование</vt:lpstr>
      <vt:lpstr>Допуск к ГИА</vt:lpstr>
      <vt:lpstr>Итоговое собеседование</vt:lpstr>
      <vt:lpstr>Презентация PowerPoint</vt:lpstr>
      <vt:lpstr>Формы итогового собеседования</vt:lpstr>
      <vt:lpstr>Процедура ИС</vt:lpstr>
      <vt:lpstr>Процедура ИС</vt:lpstr>
      <vt:lpstr>Содержание КИМ</vt:lpstr>
      <vt:lpstr>Презентация PowerPoint</vt:lpstr>
      <vt:lpstr>Критерии оценивания</vt:lpstr>
      <vt:lpstr>Презентация PowerPoint</vt:lpstr>
      <vt:lpstr>Критерии оценивания</vt:lpstr>
      <vt:lpstr>Монолог</vt:lpstr>
      <vt:lpstr>Монолог</vt:lpstr>
      <vt:lpstr>Монолог</vt:lpstr>
      <vt:lpstr>Монолог</vt:lpstr>
      <vt:lpstr>Критерии оценивания</vt:lpstr>
      <vt:lpstr>Диалог</vt:lpstr>
      <vt:lpstr>Критерии оценивания</vt:lpstr>
      <vt:lpstr>Критерии оценивания</vt:lpstr>
      <vt:lpstr>Типичные ошибки</vt:lpstr>
      <vt:lpstr>Зачет</vt:lpstr>
      <vt:lpstr>Некачественная аудиозапись</vt:lpstr>
      <vt:lpstr>Презентация PowerPoint</vt:lpstr>
      <vt:lpstr>Заявления на участие в ОГЭ</vt:lpstr>
      <vt:lpstr>ГИА-9     2024 года</vt:lpstr>
      <vt:lpstr>Выставление оценок в аттестат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</dc:title>
  <dc:creator>User</dc:creator>
  <cp:lastModifiedBy>London</cp:lastModifiedBy>
  <cp:revision>38</cp:revision>
  <dcterms:created xsi:type="dcterms:W3CDTF">2019-02-06T14:58:20Z</dcterms:created>
  <dcterms:modified xsi:type="dcterms:W3CDTF">2024-01-12T14:53:35Z</dcterms:modified>
</cp:coreProperties>
</file>