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8" r:id="rId2"/>
    <p:sldId id="347" r:id="rId3"/>
    <p:sldId id="339" r:id="rId4"/>
    <p:sldId id="341" r:id="rId5"/>
    <p:sldId id="284" r:id="rId6"/>
    <p:sldId id="283" r:id="rId7"/>
    <p:sldId id="340" r:id="rId8"/>
    <p:sldId id="287" r:id="rId9"/>
    <p:sldId id="288" r:id="rId10"/>
    <p:sldId id="342" r:id="rId11"/>
    <p:sldId id="343" r:id="rId12"/>
    <p:sldId id="344" r:id="rId13"/>
    <p:sldId id="345" r:id="rId14"/>
    <p:sldId id="348" r:id="rId15"/>
    <p:sldId id="346" r:id="rId16"/>
    <p:sldId id="299" r:id="rId17"/>
    <p:sldId id="282" r:id="rId18"/>
    <p:sldId id="320" r:id="rId19"/>
    <p:sldId id="278" r:id="rId20"/>
    <p:sldId id="276" r:id="rId21"/>
    <p:sldId id="279" r:id="rId22"/>
    <p:sldId id="29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Государственная итоговая аттестация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2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5143500"/>
            <a:ext cx="8253412" cy="1282700"/>
          </a:xfrm>
        </p:spPr>
        <p:txBody>
          <a:bodyPr/>
          <a:lstStyle/>
          <a:p>
            <a:pPr algn="ctr"/>
            <a:r>
              <a:rPr lang="ru-RU" dirty="0"/>
              <a:t>ИТОГОВОЕ СОЧИНЕНИЕ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4578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Повторно к написанию итогового сочинения </a:t>
            </a:r>
            <a:r>
              <a:rPr lang="ru-RU" sz="2800" b="1" dirty="0" smtClean="0">
                <a:solidFill>
                  <a:srgbClr val="FF0000"/>
                </a:solidFill>
              </a:rPr>
              <a:t>допускаются участники: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получившие по итоговому сочинению </a:t>
            </a:r>
            <a:r>
              <a:rPr lang="ru-RU" sz="2800" b="1" dirty="0" smtClean="0"/>
              <a:t>«</a:t>
            </a:r>
            <a:r>
              <a:rPr lang="ru-RU" sz="2800" b="1" dirty="0"/>
              <a:t>незачет</a:t>
            </a:r>
            <a:r>
              <a:rPr lang="ru-RU" sz="2800" b="1" dirty="0" smtClean="0"/>
              <a:t>»;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удаленные с итогового сочинения </a:t>
            </a:r>
            <a:r>
              <a:rPr lang="ru-RU" sz="2800" b="1" dirty="0" smtClean="0"/>
              <a:t>за </a:t>
            </a:r>
            <a:r>
              <a:rPr lang="ru-RU" sz="2800" b="1" dirty="0"/>
              <a:t>нарушение </a:t>
            </a:r>
            <a:r>
              <a:rPr lang="ru-RU" sz="2800" b="1" dirty="0" smtClean="0"/>
              <a:t>требований;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не явившиеся на итоговое сочинение </a:t>
            </a:r>
            <a:r>
              <a:rPr lang="ru-RU" sz="2800" b="1" dirty="0" smtClean="0"/>
              <a:t>по </a:t>
            </a:r>
            <a:r>
              <a:rPr lang="ru-RU" sz="2800" b="1" dirty="0"/>
              <a:t>уважительным причинам, подтвержденным документально;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не завершившие написание итогового сочинения </a:t>
            </a:r>
            <a:r>
              <a:rPr lang="ru-RU" sz="2800" b="1" dirty="0" smtClean="0"/>
              <a:t>по </a:t>
            </a:r>
            <a:r>
              <a:rPr lang="ru-RU" sz="2800" b="1" dirty="0"/>
              <a:t>уважительным </a:t>
            </a:r>
            <a:r>
              <a:rPr lang="ru-RU" sz="2800" b="1" dirty="0" smtClean="0"/>
              <a:t>причинам.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493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694988" cy="421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Заявление на участие в ГИА-11 </a:t>
            </a:r>
            <a:r>
              <a:rPr lang="ru-RU" sz="3600" b="1" dirty="0" smtClean="0"/>
              <a:t>с </a:t>
            </a:r>
            <a:r>
              <a:rPr lang="ru-RU" sz="3600" b="1" dirty="0"/>
              <a:t>указанием предметов, которые выпускник планирует сдавать в </a:t>
            </a:r>
            <a:r>
              <a:rPr lang="ru-RU" sz="3600" b="1" dirty="0" smtClean="0"/>
              <a:t>2024 </a:t>
            </a:r>
            <a:r>
              <a:rPr lang="ru-RU" sz="3600" b="1" dirty="0"/>
              <a:t>году, необходимо подать не позднее 1 февраля </a:t>
            </a:r>
            <a:r>
              <a:rPr lang="ru-RU" sz="3600" b="1" dirty="0" smtClean="0"/>
              <a:t>2024 </a:t>
            </a:r>
            <a:r>
              <a:rPr lang="ru-RU" sz="3600" b="1" dirty="0"/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4561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400" y="4902200"/>
            <a:ext cx="8050212" cy="109219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ЕГЭ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28600"/>
            <a:ext cx="11328400" cy="4673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Для получения аттестата выпускники текущего года сдают обязательные предметы – русский язык и математику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Предметы по выбору ЕГЭ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Физика                             Биология                    История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Химия                               География                Информатика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Иностранные языки      Литература              Обществознание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5397500"/>
            <a:ext cx="7986712" cy="12065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ЕГЭ по математике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01600"/>
            <a:ext cx="10947400" cy="552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Базовый уровень</a:t>
            </a:r>
          </a:p>
          <a:p>
            <a:pPr>
              <a:buFontTx/>
              <a:buChar char="-"/>
            </a:pPr>
            <a:r>
              <a:rPr lang="ru-RU" sz="2400" b="1" dirty="0" smtClean="0"/>
              <a:t>получение </a:t>
            </a:r>
            <a:r>
              <a:rPr lang="ru-RU" sz="2400" b="1" dirty="0"/>
              <a:t>аттестата,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поступление </a:t>
            </a:r>
            <a:r>
              <a:rPr lang="ru-RU" sz="2400" b="1" dirty="0"/>
              <a:t>в вуз на направления подготовки без математики,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5 </a:t>
            </a:r>
            <a:r>
              <a:rPr lang="ru-RU" sz="2400" b="1" dirty="0"/>
              <a:t>– балльная система оценивания,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минимальный </a:t>
            </a:r>
            <a:r>
              <a:rPr lang="ru-RU" sz="2400" b="1" dirty="0"/>
              <a:t>порог – оценка «3</a:t>
            </a:r>
            <a:r>
              <a:rPr lang="ru-RU" sz="2400" b="1" dirty="0" smtClean="0"/>
              <a:t>»</a:t>
            </a:r>
          </a:p>
          <a:p>
            <a:pPr marL="0" indent="0">
              <a:buNone/>
            </a:pPr>
            <a:r>
              <a:rPr lang="ru-RU" sz="2400" b="1" u="sng" dirty="0" smtClean="0"/>
              <a:t>Профильный уровень</a:t>
            </a:r>
          </a:p>
          <a:p>
            <a:pPr>
              <a:buFontTx/>
              <a:buChar char="-"/>
            </a:pPr>
            <a:r>
              <a:rPr lang="ru-RU" sz="2400" b="1" dirty="0" smtClean="0"/>
              <a:t>получение </a:t>
            </a:r>
            <a:r>
              <a:rPr lang="ru-RU" sz="2400" b="1" dirty="0"/>
              <a:t>аттестата,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поступление </a:t>
            </a:r>
            <a:r>
              <a:rPr lang="ru-RU" sz="2400" b="1" dirty="0"/>
              <a:t>в вуз на направления подготовки с математикой,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100 </a:t>
            </a:r>
            <a:r>
              <a:rPr lang="ru-RU" sz="2400" b="1" dirty="0"/>
              <a:t>– балльная система оценивания,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минимальный </a:t>
            </a:r>
            <a:r>
              <a:rPr lang="ru-RU" sz="2400" b="1" dirty="0"/>
              <a:t>порог: </a:t>
            </a:r>
            <a:r>
              <a:rPr lang="ru-RU" sz="2400" b="1" dirty="0">
                <a:solidFill>
                  <a:srgbClr val="FF0000"/>
                </a:solidFill>
              </a:rPr>
              <a:t>– 27 баллов (для получения аттестата); - 39 баллов (для поступления в вуз)</a:t>
            </a:r>
          </a:p>
        </p:txBody>
      </p:sp>
    </p:spTree>
    <p:extLst>
      <p:ext uri="{BB962C8B-B14F-4D97-AF65-F5344CB8AC3E}">
        <p14:creationId xmlns:p14="http://schemas.microsoft.com/office/powerpoint/2010/main" val="139997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Изменения в КИМ 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250488" cy="41275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Изменение первичного балла</a:t>
            </a:r>
          </a:p>
          <a:p>
            <a:r>
              <a:rPr lang="ru-RU" sz="3200" b="1" dirty="0" smtClean="0"/>
              <a:t>Практико-ориентированная направленность заданий</a:t>
            </a:r>
          </a:p>
          <a:p>
            <a:r>
              <a:rPr lang="ru-RU" sz="3200" b="1" dirty="0" smtClean="0"/>
              <a:t>Усиление </a:t>
            </a:r>
            <a:r>
              <a:rPr lang="ru-RU" sz="3200" b="1" dirty="0" err="1" smtClean="0"/>
              <a:t>деятельностной</a:t>
            </a:r>
            <a:r>
              <a:rPr lang="ru-RU" sz="3200" b="1" dirty="0" smtClean="0"/>
              <a:t> составляющей</a:t>
            </a:r>
          </a:p>
          <a:p>
            <a:r>
              <a:rPr lang="ru-RU" sz="3200" b="1" dirty="0" smtClean="0"/>
              <a:t>Изменены баллы по ряду </a:t>
            </a:r>
            <a:r>
              <a:rPr lang="ru-RU" sz="3200" b="1" dirty="0" smtClean="0"/>
              <a:t>критериев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9192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Тренировочные экзамены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174288" cy="361526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Ноябрь</a:t>
            </a:r>
            <a:r>
              <a:rPr lang="ru-RU" sz="2800" b="1" dirty="0" smtClean="0"/>
              <a:t>, март – математика (региональный)</a:t>
            </a:r>
          </a:p>
          <a:p>
            <a:r>
              <a:rPr lang="ru-RU" sz="2800" b="1" dirty="0" smtClean="0"/>
              <a:t>Январь – английский язык (школьный)</a:t>
            </a:r>
          </a:p>
          <a:p>
            <a:r>
              <a:rPr lang="ru-RU" sz="2800" b="1" dirty="0" smtClean="0"/>
              <a:t>Март – пробные ЕГЭ по предметам (школьный)</a:t>
            </a:r>
          </a:p>
          <a:p>
            <a:r>
              <a:rPr lang="ru-RU" sz="2800" b="1" dirty="0" smtClean="0"/>
              <a:t>Март – английский язык (Говорение) (школьный)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08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Выставление годовых оценок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083950"/>
              </p:ext>
            </p:extLst>
          </p:nvPr>
        </p:nvGraphicFramePr>
        <p:xfrm>
          <a:off x="684211" y="685800"/>
          <a:ext cx="9920288" cy="380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144">
                  <a:extLst>
                    <a:ext uri="{9D8B030D-6E8A-4147-A177-3AD203B41FA5}">
                      <a16:colId xmlns:a16="http://schemas.microsoft.com/office/drawing/2014/main" val="2248399310"/>
                    </a:ext>
                  </a:extLst>
                </a:gridCol>
                <a:gridCol w="4960144">
                  <a:extLst>
                    <a:ext uri="{9D8B030D-6E8A-4147-A177-3AD203B41FA5}">
                      <a16:colId xmlns:a16="http://schemas.microsoft.com/office/drawing/2014/main" val="2960070734"/>
                    </a:ext>
                  </a:extLst>
                </a:gridCol>
              </a:tblGrid>
              <a:tr h="122315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 класс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11 класс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419673"/>
                  </a:ext>
                </a:extLst>
              </a:tr>
              <a:tr h="25783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оценки</a:t>
                      </a:r>
                      <a:r>
                        <a:rPr lang="ru-RU" sz="2400" baseline="0" dirty="0" smtClean="0"/>
                        <a:t> за промежуточную аттестацию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2 полугодия:</a:t>
                      </a:r>
                    </a:p>
                    <a:p>
                      <a:r>
                        <a:rPr lang="ru-RU" sz="2400" dirty="0" smtClean="0"/>
                        <a:t>4 5 = 5</a:t>
                      </a:r>
                    </a:p>
                    <a:p>
                      <a:r>
                        <a:rPr lang="ru-RU" sz="2400" dirty="0" smtClean="0"/>
                        <a:t>5 4 = 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7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Аттестат о среднем общем образовании</a:t>
            </a:r>
            <a:endParaRPr lang="ru-RU" sz="6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85519"/>
              </p:ext>
            </p:extLst>
          </p:nvPr>
        </p:nvGraphicFramePr>
        <p:xfrm>
          <a:off x="152400" y="685800"/>
          <a:ext cx="11480799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324371925"/>
                    </a:ext>
                  </a:extLst>
                </a:gridCol>
                <a:gridCol w="4383483">
                  <a:extLst>
                    <a:ext uri="{9D8B030D-6E8A-4147-A177-3AD203B41FA5}">
                      <a16:colId xmlns:a16="http://schemas.microsoft.com/office/drawing/2014/main" val="3543412239"/>
                    </a:ext>
                  </a:extLst>
                </a:gridCol>
                <a:gridCol w="1928416">
                  <a:extLst>
                    <a:ext uri="{9D8B030D-6E8A-4147-A177-3AD203B41FA5}">
                      <a16:colId xmlns:a16="http://schemas.microsoft.com/office/drawing/2014/main" val="276181779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аттестат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28179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 +   2 полугодие    +   год        +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+   2 полугодие  +   год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/6 = аттестат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07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0" y="5245100"/>
            <a:ext cx="7885112" cy="1320800"/>
          </a:xfrm>
        </p:spPr>
        <p:txBody>
          <a:bodyPr/>
          <a:lstStyle/>
          <a:p>
            <a:pPr algn="ctr"/>
            <a:r>
              <a:rPr lang="ru-RU" b="1" dirty="0" smtClean="0"/>
              <a:t>Аттестат с отличием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685800"/>
            <a:ext cx="11239500" cy="439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Медаль «За особые успехи в учении» 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ru-RU" sz="2400" b="1" dirty="0" smtClean="0">
                <a:solidFill>
                  <a:srgbClr val="FF0000"/>
                </a:solidFill>
              </a:rPr>
              <a:t> степени:</a:t>
            </a:r>
          </a:p>
          <a:p>
            <a:pPr marL="0" indent="0">
              <a:buNone/>
            </a:pPr>
            <a:r>
              <a:rPr lang="ru-RU" sz="2400" b="1" dirty="0" smtClean="0"/>
              <a:t>Оценки «отлично» по всем предметам в аттестате,</a:t>
            </a:r>
          </a:p>
          <a:p>
            <a:pPr marL="0" indent="0">
              <a:buNone/>
            </a:pPr>
            <a:r>
              <a:rPr lang="ru-RU" sz="2400" b="1" dirty="0" smtClean="0"/>
              <a:t>Успешно пройденная ГИА</a:t>
            </a:r>
          </a:p>
          <a:p>
            <a:pPr marL="0" indent="0">
              <a:buNone/>
            </a:pPr>
            <a:r>
              <a:rPr lang="ru-RU" sz="2400" b="1" dirty="0" smtClean="0"/>
              <a:t>Не менее 70 баллов на ЕГЭ по русскому языку</a:t>
            </a:r>
          </a:p>
          <a:p>
            <a:pPr marL="0" indent="0">
              <a:buNone/>
            </a:pPr>
            <a:r>
              <a:rPr lang="ru-RU" sz="2400" b="1" dirty="0" smtClean="0"/>
              <a:t>Не менее 70 баллов на ЕГЭ по 1 из сдаваемых предметов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Медаль «За особые успехи в учении» </a:t>
            </a:r>
            <a:r>
              <a:rPr lang="en-US" sz="2400" b="1" dirty="0" smtClean="0">
                <a:solidFill>
                  <a:srgbClr val="FF0000"/>
                </a:solidFill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степени:</a:t>
            </a:r>
          </a:p>
          <a:p>
            <a:pPr marL="0" indent="0">
              <a:buNone/>
            </a:pPr>
            <a:r>
              <a:rPr lang="ru-RU" sz="2400" b="1" dirty="0"/>
              <a:t>Оценки «отлично» по всем предметам в аттестате,</a:t>
            </a:r>
          </a:p>
          <a:p>
            <a:pPr marL="0" indent="0">
              <a:buNone/>
            </a:pPr>
            <a:r>
              <a:rPr lang="ru-RU" sz="2400" b="1" dirty="0"/>
              <a:t>Успешно пройденная ГИА</a:t>
            </a:r>
          </a:p>
          <a:p>
            <a:pPr marL="0" indent="0">
              <a:buNone/>
            </a:pPr>
            <a:r>
              <a:rPr lang="ru-RU" sz="2400" b="1" dirty="0"/>
              <a:t>Не менее </a:t>
            </a:r>
            <a:r>
              <a:rPr lang="en-US" sz="2400" b="1" dirty="0" smtClean="0"/>
              <a:t>6</a:t>
            </a:r>
            <a:r>
              <a:rPr lang="ru-RU" sz="2400" b="1" dirty="0" smtClean="0"/>
              <a:t>0 </a:t>
            </a:r>
            <a:r>
              <a:rPr lang="ru-RU" sz="2400" b="1" dirty="0"/>
              <a:t>баллов на ЕГЭ по русскому языку</a:t>
            </a:r>
          </a:p>
          <a:p>
            <a:pPr marL="0" indent="0">
              <a:buNone/>
            </a:pPr>
            <a:r>
              <a:rPr lang="ru-RU" sz="2400" b="1" dirty="0"/>
              <a:t>Не менее </a:t>
            </a:r>
            <a:r>
              <a:rPr lang="en-US" sz="2400" b="1" dirty="0" smtClean="0"/>
              <a:t>6</a:t>
            </a:r>
            <a:r>
              <a:rPr lang="ru-RU" sz="2400" b="1" dirty="0" smtClean="0"/>
              <a:t>0 </a:t>
            </a:r>
            <a:r>
              <a:rPr lang="ru-RU" sz="2400" b="1" dirty="0"/>
              <a:t>баллов на ЕГЭ по 1 из сдаваемых </a:t>
            </a:r>
            <a:r>
              <a:rPr lang="ru-RU" sz="2400" b="1" dirty="0" smtClean="0"/>
              <a:t>предметов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9831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/>
              <a:t>Поступление в ВУЗы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780588" cy="36152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u="sng" dirty="0"/>
              <a:t>Индивидуальные достижения</a:t>
            </a:r>
          </a:p>
          <a:p>
            <a:r>
              <a:rPr lang="ru-RU" sz="4000" b="1" dirty="0"/>
              <a:t>Результаты итогового сочинения</a:t>
            </a:r>
          </a:p>
          <a:p>
            <a:r>
              <a:rPr lang="ru-RU" sz="4000" b="1" dirty="0"/>
              <a:t>Победы в олимпиадах, конкурсах</a:t>
            </a:r>
          </a:p>
          <a:p>
            <a:r>
              <a:rPr lang="ru-RU" sz="4000" b="1" dirty="0"/>
              <a:t>Аттестат с </a:t>
            </a:r>
            <a:r>
              <a:rPr lang="ru-RU" sz="4000" b="1" dirty="0" smtClean="0"/>
              <a:t>отличием</a:t>
            </a:r>
          </a:p>
          <a:p>
            <a:r>
              <a:rPr lang="ru-RU" sz="4000" b="1" dirty="0" smtClean="0"/>
              <a:t>Волонтерское движение</a:t>
            </a:r>
            <a:endParaRPr lang="ru-RU" sz="4000" b="1" dirty="0"/>
          </a:p>
          <a:p>
            <a:r>
              <a:rPr lang="ru-RU" sz="4000" b="1" dirty="0"/>
              <a:t>Нормы ГТО</a:t>
            </a:r>
          </a:p>
        </p:txBody>
      </p:sp>
    </p:spTree>
    <p:extLst>
      <p:ext uri="{BB962C8B-B14F-4D97-AF65-F5344CB8AC3E}">
        <p14:creationId xmlns:p14="http://schemas.microsoft.com/office/powerpoint/2010/main" val="911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5829300"/>
            <a:ext cx="7924800" cy="9017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Результаты </a:t>
            </a:r>
            <a:r>
              <a:rPr lang="ru-RU" sz="4800" b="1" dirty="0" smtClean="0"/>
              <a:t>ЕГЭ-2023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192" t="41107" r="8366" b="22002"/>
          <a:stretch/>
        </p:blipFill>
        <p:spPr>
          <a:xfrm>
            <a:off x="1600200" y="449630"/>
            <a:ext cx="7874000" cy="547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49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олимпиады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38067" cy="361526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Всероссийская олимпиада школьников</a:t>
            </a:r>
          </a:p>
          <a:p>
            <a:r>
              <a:rPr lang="ru-RU" sz="3600" b="1" dirty="0" smtClean="0"/>
              <a:t>Международные олимпиады по общеобразовательным предметам</a:t>
            </a:r>
          </a:p>
          <a:p>
            <a:r>
              <a:rPr lang="ru-RU" sz="3600" b="1" dirty="0" smtClean="0"/>
              <a:t>Олимпиады, проводимые ВУЗами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1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/>
              <a:t>олимпиады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Льготы:</a:t>
            </a:r>
          </a:p>
          <a:p>
            <a:pPr marL="0" indent="0" algn="ctr">
              <a:buNone/>
            </a:pPr>
            <a:r>
              <a:rPr lang="ru-RU" sz="2400" b="1" dirty="0" smtClean="0"/>
              <a:t>1) поступление в ВУЗ без экзаменов,</a:t>
            </a:r>
          </a:p>
          <a:p>
            <a:pPr marL="0" indent="0" algn="ctr">
              <a:buNone/>
            </a:pPr>
            <a:r>
              <a:rPr lang="ru-RU" sz="2400" b="1" dirty="0" smtClean="0"/>
              <a:t>2) 100 баллов по профильному предмету.</a:t>
            </a:r>
          </a:p>
          <a:p>
            <a:pPr marL="0" indent="0" algn="ctr">
              <a:buNone/>
            </a:pPr>
            <a:r>
              <a:rPr lang="ru-RU" sz="2400" b="1" dirty="0" smtClean="0"/>
              <a:t>Перечень олимпиад определяется </a:t>
            </a:r>
            <a:r>
              <a:rPr lang="ru-RU" sz="2400" b="1" dirty="0" smtClean="0">
                <a:solidFill>
                  <a:srgbClr val="FF0000"/>
                </a:solidFill>
              </a:rPr>
              <a:t>до 1 ноября</a:t>
            </a:r>
            <a:r>
              <a:rPr lang="ru-RU" sz="2400" b="1" dirty="0" smtClean="0"/>
              <a:t>.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www.rsr-olymp.ru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923588" cy="20150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Порядок проведения государственной итоговой аттестации по образовательным программам среднего общего </a:t>
            </a:r>
            <a:r>
              <a:rPr lang="ru-RU" sz="2400" b="1" dirty="0" smtClean="0"/>
              <a:t>образования (приказ </a:t>
            </a:r>
            <a:r>
              <a:rPr lang="ru-RU" sz="2400" b="1" dirty="0" err="1"/>
              <a:t>Минпросвещения</a:t>
            </a:r>
            <a:r>
              <a:rPr lang="ru-RU" sz="2400" b="1" dirty="0"/>
              <a:t> </a:t>
            </a:r>
            <a:r>
              <a:rPr lang="ru-RU" sz="2400" b="1" dirty="0" smtClean="0"/>
              <a:t>РФ, </a:t>
            </a:r>
            <a:br>
              <a:rPr lang="ru-RU" sz="2400" b="1" dirty="0" smtClean="0"/>
            </a:br>
            <a:r>
              <a:rPr lang="ru-RU" sz="2400" b="1" dirty="0" err="1" smtClean="0"/>
              <a:t>Рособрнадзора</a:t>
            </a:r>
            <a:r>
              <a:rPr lang="ru-RU" sz="2400" b="1" dirty="0" smtClean="0"/>
              <a:t> </a:t>
            </a:r>
            <a:r>
              <a:rPr lang="ru-RU" sz="2400" b="1" dirty="0"/>
              <a:t>от </a:t>
            </a:r>
            <a:r>
              <a:rPr lang="ru-RU" sz="2400" b="1" dirty="0" smtClean="0"/>
              <a:t>04.04.2023 </a:t>
            </a:r>
            <a:r>
              <a:rPr lang="ru-RU" sz="2400" b="1" dirty="0"/>
              <a:t>г. </a:t>
            </a:r>
            <a:r>
              <a:rPr lang="ru-RU" sz="2400" b="1" dirty="0" smtClean="0"/>
              <a:t>№233/552)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26788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К прохождению ГИА допускаются учащиеся: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не </a:t>
            </a:r>
            <a:r>
              <a:rPr lang="ru-RU" sz="3600" b="1" dirty="0">
                <a:solidFill>
                  <a:srgbClr val="FF0000"/>
                </a:solidFill>
              </a:rPr>
              <a:t>имеющие академической задолженности по всем предметам,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имеющие </a:t>
            </a:r>
            <a:r>
              <a:rPr lang="ru-RU" sz="3600" b="1" dirty="0">
                <a:solidFill>
                  <a:srgbClr val="FF0000"/>
                </a:solidFill>
              </a:rPr>
              <a:t>допуск по результатам итогового сочинения </a:t>
            </a:r>
          </a:p>
        </p:txBody>
      </p:sp>
    </p:spTree>
    <p:extLst>
      <p:ext uri="{BB962C8B-B14F-4D97-AF65-F5344CB8AC3E}">
        <p14:creationId xmlns:p14="http://schemas.microsoft.com/office/powerpoint/2010/main" val="150579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102100"/>
            <a:ext cx="8837612" cy="1892299"/>
          </a:xfrm>
        </p:spPr>
        <p:txBody>
          <a:bodyPr/>
          <a:lstStyle/>
          <a:p>
            <a:pPr algn="ctr"/>
            <a:r>
              <a:rPr lang="ru-RU" b="1" dirty="0" smtClean="0"/>
              <a:t>ИТОГОВОЕ СОЧИНЕНИЕ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6 </a:t>
            </a:r>
            <a:r>
              <a:rPr lang="ru-RU" sz="4400" b="1" dirty="0" smtClean="0">
                <a:solidFill>
                  <a:srgbClr val="FF0000"/>
                </a:solidFill>
              </a:rPr>
              <a:t>декабря </a:t>
            </a:r>
            <a:r>
              <a:rPr lang="ru-RU" sz="4400" b="1" dirty="0" smtClean="0">
                <a:solidFill>
                  <a:srgbClr val="FF0000"/>
                </a:solidFill>
              </a:rPr>
              <a:t>2023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7 </a:t>
            </a:r>
            <a:r>
              <a:rPr lang="ru-RU" sz="4400" b="1" dirty="0" smtClean="0">
                <a:solidFill>
                  <a:srgbClr val="FF0000"/>
                </a:solidFill>
              </a:rPr>
              <a:t>февраля </a:t>
            </a:r>
            <a:r>
              <a:rPr lang="ru-RU" sz="4400" b="1" dirty="0" smtClean="0">
                <a:solidFill>
                  <a:srgbClr val="FF0000"/>
                </a:solidFill>
              </a:rPr>
              <a:t>2024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10 апреля 2024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9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Итоговое сочинение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500" y="228600"/>
            <a:ext cx="10490200" cy="452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/>
              <a:t>Начало – 10.00</a:t>
            </a:r>
          </a:p>
          <a:p>
            <a:pPr>
              <a:buNone/>
            </a:pPr>
            <a:r>
              <a:rPr lang="ru-RU" sz="3600" b="1" dirty="0"/>
              <a:t>Место проведения – школа №23</a:t>
            </a:r>
          </a:p>
          <a:p>
            <a:pPr>
              <a:buNone/>
            </a:pPr>
            <a:r>
              <a:rPr lang="ru-RU" sz="3600" b="1" dirty="0"/>
              <a:t>Продолжительность – 3 часа 55 минут</a:t>
            </a:r>
          </a:p>
          <a:p>
            <a:pPr>
              <a:buNone/>
            </a:pPr>
            <a:r>
              <a:rPr lang="ru-RU" sz="3600" b="1" dirty="0"/>
              <a:t>Объем – не менее 250 </a:t>
            </a:r>
            <a:r>
              <a:rPr lang="ru-RU" sz="3600" b="1" dirty="0" smtClean="0"/>
              <a:t>слов</a:t>
            </a:r>
          </a:p>
          <a:p>
            <a:pPr>
              <a:buNone/>
            </a:pPr>
            <a:r>
              <a:rPr lang="ru-RU" sz="3600" b="1" dirty="0" smtClean="0"/>
              <a:t>Рекомендуемый объем – от 350 слов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Проверка – </a:t>
            </a:r>
            <a:r>
              <a:rPr lang="ru-RU" sz="3600" b="1" dirty="0" smtClean="0"/>
              <a:t>муниципальная комиссия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Результат – зачет \ незачет</a:t>
            </a:r>
          </a:p>
        </p:txBody>
      </p:sp>
    </p:spTree>
    <p:extLst>
      <p:ext uri="{BB962C8B-B14F-4D97-AF65-F5344CB8AC3E}">
        <p14:creationId xmlns:p14="http://schemas.microsoft.com/office/powerpoint/2010/main" val="30417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Итоговое сочинение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5552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3 раздела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Темы из закрытого банка (разные темы для разных часовых поясов)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 каждый комплект включены по 2 темы из каждого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4308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295900"/>
            <a:ext cx="9118600" cy="11557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Разделы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109093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1. </a:t>
            </a:r>
            <a:r>
              <a:rPr lang="ru-RU" sz="2600" b="1" u="sng" dirty="0" smtClean="0">
                <a:solidFill>
                  <a:srgbClr val="FF0000"/>
                </a:solidFill>
              </a:rPr>
              <a:t>Духовно-нравственные ориентиры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Как, по-Вашему связаны понятия чести и совести? 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Что Вы вкладываете в понятие «счастье»?</a:t>
            </a:r>
          </a:p>
          <a:p>
            <a:pPr marL="0" indent="0">
              <a:buNone/>
            </a:pPr>
            <a:r>
              <a:rPr lang="ru-RU" sz="2600" u="sng" dirty="0" smtClean="0">
                <a:solidFill>
                  <a:srgbClr val="FF0000"/>
                </a:solidFill>
              </a:rPr>
              <a:t>2. </a:t>
            </a:r>
            <a:r>
              <a:rPr lang="ru-RU" sz="2600" b="1" u="sng" dirty="0" smtClean="0">
                <a:solidFill>
                  <a:srgbClr val="FF0000"/>
                </a:solidFill>
              </a:rPr>
              <a:t>Семья, общество, Отечество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Семейные ценности и их место в жизни человека.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В чем может проявляться любовь к Отечеству?</a:t>
            </a:r>
          </a:p>
          <a:p>
            <a:pPr marL="0" indent="0">
              <a:buNone/>
            </a:pPr>
            <a:r>
              <a:rPr lang="ru-RU" sz="2600" u="sng" dirty="0" smtClean="0">
                <a:solidFill>
                  <a:srgbClr val="FF0000"/>
                </a:solidFill>
              </a:rPr>
              <a:t>3. </a:t>
            </a:r>
            <a:r>
              <a:rPr lang="ru-RU" sz="2600" b="1" u="sng" dirty="0" smtClean="0">
                <a:solidFill>
                  <a:srgbClr val="FF0000"/>
                </a:solidFill>
              </a:rPr>
              <a:t>Природа и культура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Способно ли явление культуры изменить взгляды человека на жизнь,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Чему человек может научиться у природы?</a:t>
            </a:r>
            <a:endParaRPr lang="ru-RU" sz="2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9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10453688" cy="36152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u="sng" dirty="0"/>
              <a:t>Критерии оценивания:</a:t>
            </a:r>
          </a:p>
          <a:p>
            <a:pPr>
              <a:buNone/>
            </a:pPr>
            <a:r>
              <a:rPr lang="ru-RU" sz="3200" b="1" dirty="0"/>
              <a:t>К1   Соответствие теме</a:t>
            </a:r>
          </a:p>
          <a:p>
            <a:pPr>
              <a:buNone/>
            </a:pPr>
            <a:r>
              <a:rPr lang="ru-RU" sz="3200" b="1" dirty="0"/>
              <a:t>К2   Аргументация. Привлечение литературного материала</a:t>
            </a:r>
          </a:p>
          <a:p>
            <a:pPr>
              <a:buNone/>
            </a:pPr>
            <a:r>
              <a:rPr lang="ru-RU" sz="3200" b="1" dirty="0"/>
              <a:t>К3   Композиция и логика рассуждения</a:t>
            </a:r>
          </a:p>
          <a:p>
            <a:pPr>
              <a:buNone/>
            </a:pPr>
            <a:r>
              <a:rPr lang="ru-RU" sz="3200" b="1" dirty="0"/>
              <a:t>К4   Качество письменной речи</a:t>
            </a:r>
          </a:p>
          <a:p>
            <a:pPr>
              <a:buNone/>
            </a:pPr>
            <a:r>
              <a:rPr lang="ru-RU" sz="3200" b="1" dirty="0"/>
              <a:t>К5  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28480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374188" cy="3615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/>
              <a:t>Для получения зачета</a:t>
            </a:r>
          </a:p>
          <a:p>
            <a:pPr>
              <a:buNone/>
            </a:pPr>
            <a:r>
              <a:rPr lang="ru-RU" sz="3600" dirty="0"/>
              <a:t>  нужно получить «зачет» по критериям №1,2 и «зачет» по одному из других критериев (№3-5)</a:t>
            </a:r>
          </a:p>
        </p:txBody>
      </p:sp>
    </p:spTree>
    <p:extLst>
      <p:ext uri="{BB962C8B-B14F-4D97-AF65-F5344CB8AC3E}">
        <p14:creationId xmlns:p14="http://schemas.microsoft.com/office/powerpoint/2010/main" val="45972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1303</TotalTime>
  <Words>714</Words>
  <Application>Microsoft Office PowerPoint</Application>
  <PresentationFormat>Широкоэкранный</PresentationFormat>
  <Paragraphs>124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Century Gothic</vt:lpstr>
      <vt:lpstr>Wingdings 3</vt:lpstr>
      <vt:lpstr>Сектор</vt:lpstr>
      <vt:lpstr>Государственная итоговая аттестация</vt:lpstr>
      <vt:lpstr>Результаты ЕГЭ-2023</vt:lpstr>
      <vt:lpstr>Порядок проведения государственной итоговой аттестации по образовательным программам среднего общего образования (приказ Минпросвещения РФ,  Рособрнадзора от 04.04.2023 г. №233/552)</vt:lpstr>
      <vt:lpstr>ИТОГОВОЕ СОЧИНЕНИЕ</vt:lpstr>
      <vt:lpstr>Итоговое сочинение</vt:lpstr>
      <vt:lpstr>Итоговое сочинение</vt:lpstr>
      <vt:lpstr>Разделы </vt:lpstr>
      <vt:lpstr>Итоговое сочинение</vt:lpstr>
      <vt:lpstr>Итоговое сочинение</vt:lpstr>
      <vt:lpstr>ИТОГОВОЕ СОЧИНЕНИЕ</vt:lpstr>
      <vt:lpstr>ЕГЭ</vt:lpstr>
      <vt:lpstr>ЕГЭ</vt:lpstr>
      <vt:lpstr>ЕГЭ по математике</vt:lpstr>
      <vt:lpstr>Изменения в КИМ ЕГЭ</vt:lpstr>
      <vt:lpstr>Тренировочные экзамены</vt:lpstr>
      <vt:lpstr>Выставление годовых оценок</vt:lpstr>
      <vt:lpstr>Аттестат о среднем общем образовании</vt:lpstr>
      <vt:lpstr>Аттестат с отличием</vt:lpstr>
      <vt:lpstr>Поступление в ВУЗы</vt:lpstr>
      <vt:lpstr>олимпиады</vt:lpstr>
      <vt:lpstr>олимпиады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итоговая аттестация</dc:title>
  <dc:creator>Админ</dc:creator>
  <cp:lastModifiedBy>London</cp:lastModifiedBy>
  <cp:revision>84</cp:revision>
  <dcterms:created xsi:type="dcterms:W3CDTF">2016-09-05T11:49:44Z</dcterms:created>
  <dcterms:modified xsi:type="dcterms:W3CDTF">2023-09-02T06:34:25Z</dcterms:modified>
</cp:coreProperties>
</file>