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6" r:id="rId1"/>
  </p:sldMasterIdLst>
  <p:notesMasterIdLst>
    <p:notesMasterId r:id="rId22"/>
  </p:notesMasterIdLst>
  <p:sldIdLst>
    <p:sldId id="256" r:id="rId2"/>
    <p:sldId id="263" r:id="rId3"/>
    <p:sldId id="276" r:id="rId4"/>
    <p:sldId id="277" r:id="rId5"/>
    <p:sldId id="278" r:id="rId6"/>
    <p:sldId id="309" r:id="rId7"/>
    <p:sldId id="310" r:id="rId8"/>
    <p:sldId id="311" r:id="rId9"/>
    <p:sldId id="312" r:id="rId10"/>
    <p:sldId id="320" r:id="rId11"/>
    <p:sldId id="321" r:id="rId12"/>
    <p:sldId id="315" r:id="rId13"/>
    <p:sldId id="316" r:id="rId14"/>
    <p:sldId id="313" r:id="rId15"/>
    <p:sldId id="314" r:id="rId16"/>
    <p:sldId id="318" r:id="rId17"/>
    <p:sldId id="317" r:id="rId18"/>
    <p:sldId id="322" r:id="rId19"/>
    <p:sldId id="319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BBA"/>
    <a:srgbClr val="DEA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29" autoAdjust="0"/>
  </p:normalViewPr>
  <p:slideViewPr>
    <p:cSldViewPr>
      <p:cViewPr varScale="1">
        <p:scale>
          <a:sx n="88" d="100"/>
          <a:sy n="88" d="100"/>
        </p:scale>
        <p:origin x="6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90C6C7-51A3-4AF4-BF8F-74F145F7639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BC5CE9-1AEA-436B-AA92-631E740948F9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3200" b="1" dirty="0" smtClean="0">
              <a:solidFill>
                <a:srgbClr val="C00000"/>
              </a:solidFill>
            </a:rPr>
            <a:t>Подготовительный</a:t>
          </a:r>
          <a:endParaRPr lang="ru-RU" sz="3200" b="1" dirty="0">
            <a:solidFill>
              <a:srgbClr val="C00000"/>
            </a:solidFill>
          </a:endParaRPr>
        </a:p>
      </dgm:t>
    </dgm:pt>
    <dgm:pt modelId="{A8683A58-7696-496A-A8E8-A53A0F7591F0}" type="parTrans" cxnId="{5938C9FF-EF8D-47C5-B12B-0A67C86CF1FF}">
      <dgm:prSet/>
      <dgm:spPr/>
      <dgm:t>
        <a:bodyPr/>
        <a:lstStyle/>
        <a:p>
          <a:endParaRPr lang="ru-RU"/>
        </a:p>
      </dgm:t>
    </dgm:pt>
    <dgm:pt modelId="{2B288A5D-3494-4AED-8412-062AB9B741E1}" type="sibTrans" cxnId="{5938C9FF-EF8D-47C5-B12B-0A67C86CF1FF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>
            <a:solidFill>
              <a:srgbClr val="FFC000"/>
            </a:solidFill>
          </a:endParaRPr>
        </a:p>
      </dgm:t>
    </dgm:pt>
    <dgm:pt modelId="{B802ADF7-662B-4EB0-9438-11F6E8EC4FB6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3200" b="1" dirty="0" smtClean="0">
              <a:solidFill>
                <a:srgbClr val="C00000"/>
              </a:solidFill>
            </a:rPr>
            <a:t>Аналитический</a:t>
          </a:r>
          <a:endParaRPr lang="ru-RU" sz="3200" b="1" dirty="0">
            <a:solidFill>
              <a:srgbClr val="C00000"/>
            </a:solidFill>
          </a:endParaRPr>
        </a:p>
      </dgm:t>
    </dgm:pt>
    <dgm:pt modelId="{01999C27-0EDD-450A-95F6-F10EFCF215CD}" type="parTrans" cxnId="{8983FBBF-7514-4860-A3C3-FF3B5F5899E7}">
      <dgm:prSet/>
      <dgm:spPr/>
      <dgm:t>
        <a:bodyPr/>
        <a:lstStyle/>
        <a:p>
          <a:endParaRPr lang="ru-RU"/>
        </a:p>
      </dgm:t>
    </dgm:pt>
    <dgm:pt modelId="{0D55A4E1-410D-4001-939A-F5CB490403C6}" type="sibTrans" cxnId="{8983FBBF-7514-4860-A3C3-FF3B5F5899E7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2019AD88-461B-4C2C-9D98-BBD919A18CCB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Практический</a:t>
          </a:r>
          <a:endParaRPr lang="ru-RU" b="1" dirty="0">
            <a:solidFill>
              <a:srgbClr val="C00000"/>
            </a:solidFill>
          </a:endParaRPr>
        </a:p>
      </dgm:t>
    </dgm:pt>
    <dgm:pt modelId="{7C1EEE9B-E5B6-40FB-9676-B6AF403C6551}" type="parTrans" cxnId="{77B50604-A4E6-41E8-862F-8A0E583C7B7F}">
      <dgm:prSet/>
      <dgm:spPr/>
      <dgm:t>
        <a:bodyPr/>
        <a:lstStyle/>
        <a:p>
          <a:endParaRPr lang="ru-RU"/>
        </a:p>
      </dgm:t>
    </dgm:pt>
    <dgm:pt modelId="{8B2AFE22-C7FD-4037-84D8-BBABFE75969E}" type="sibTrans" cxnId="{77B50604-A4E6-41E8-862F-8A0E583C7B7F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9C6F8518-51DE-4FDA-94EE-1019786B0199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3200" b="1" dirty="0" smtClean="0">
              <a:solidFill>
                <a:srgbClr val="C00000"/>
              </a:solidFill>
            </a:rPr>
            <a:t>Презентационный</a:t>
          </a:r>
          <a:endParaRPr lang="ru-RU" sz="3200" b="1" dirty="0">
            <a:solidFill>
              <a:srgbClr val="C00000"/>
            </a:solidFill>
          </a:endParaRPr>
        </a:p>
      </dgm:t>
    </dgm:pt>
    <dgm:pt modelId="{FF3CA2A5-AFDB-4F4C-A379-B5A3D10115EA}" type="parTrans" cxnId="{9664F43F-DE37-48E4-BE99-1EE79804AC55}">
      <dgm:prSet/>
      <dgm:spPr/>
      <dgm:t>
        <a:bodyPr/>
        <a:lstStyle/>
        <a:p>
          <a:endParaRPr lang="ru-RU"/>
        </a:p>
      </dgm:t>
    </dgm:pt>
    <dgm:pt modelId="{C881107C-5F3D-4BD2-B602-B8262BFF8760}" type="sibTrans" cxnId="{9664F43F-DE37-48E4-BE99-1EE79804AC55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2E1B6C66-6A59-4176-B946-5AD785947C7A}">
      <dgm:prSet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Контрольный</a:t>
          </a:r>
          <a:endParaRPr lang="ru-RU" b="1" dirty="0">
            <a:solidFill>
              <a:srgbClr val="C00000"/>
            </a:solidFill>
          </a:endParaRPr>
        </a:p>
      </dgm:t>
    </dgm:pt>
    <dgm:pt modelId="{824FF350-7A58-479F-B998-2F23109E24BF}" type="parTrans" cxnId="{02B3AB67-C8C3-4997-BA88-533E84054F6A}">
      <dgm:prSet/>
      <dgm:spPr/>
    </dgm:pt>
    <dgm:pt modelId="{B0FB896F-65A7-4408-B532-6791DA534247}" type="sibTrans" cxnId="{02B3AB67-C8C3-4997-BA88-533E84054F6A}">
      <dgm:prSet/>
      <dgm:spPr/>
    </dgm:pt>
    <dgm:pt modelId="{5B9CF9E0-AEC3-4098-97E0-3743670A6865}" type="pres">
      <dgm:prSet presAssocID="{1490C6C7-51A3-4AF4-BF8F-74F145F7639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D81726-06F1-44F8-81F3-B36B5A03C1BA}" type="pres">
      <dgm:prSet presAssocID="{1490C6C7-51A3-4AF4-BF8F-74F145F76397}" presName="dummyMaxCanvas" presStyleCnt="0">
        <dgm:presLayoutVars/>
      </dgm:prSet>
      <dgm:spPr/>
    </dgm:pt>
    <dgm:pt modelId="{25BBEB4C-3031-4F29-8AC8-DC8BD9EE9CE2}" type="pres">
      <dgm:prSet presAssocID="{1490C6C7-51A3-4AF4-BF8F-74F145F7639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40742-8046-456D-B53C-26C5444A1E57}" type="pres">
      <dgm:prSet presAssocID="{1490C6C7-51A3-4AF4-BF8F-74F145F7639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91A8F-0715-4629-B7D2-E7421FA05C81}" type="pres">
      <dgm:prSet presAssocID="{1490C6C7-51A3-4AF4-BF8F-74F145F7639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C1EB8-2024-486B-B470-3723CF4C90F0}" type="pres">
      <dgm:prSet presAssocID="{1490C6C7-51A3-4AF4-BF8F-74F145F7639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0BE71-F39B-492B-B1BB-C3F53AF87A9F}" type="pres">
      <dgm:prSet presAssocID="{1490C6C7-51A3-4AF4-BF8F-74F145F76397}" presName="FiveNodes_5" presStyleLbl="node1" presStyleIdx="4" presStyleCnt="5" custLinFactNeighborX="-974" custLinFactNeighborY="-4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D9955-4A69-4A9A-A2EA-6DE90690FCA3}" type="pres">
      <dgm:prSet presAssocID="{1490C6C7-51A3-4AF4-BF8F-74F145F7639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9C9CC-3D9F-42AD-B336-9CE2CB2C6525}" type="pres">
      <dgm:prSet presAssocID="{1490C6C7-51A3-4AF4-BF8F-74F145F7639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9D9F1-CD64-4BCB-B891-709FFD3901C9}" type="pres">
      <dgm:prSet presAssocID="{1490C6C7-51A3-4AF4-BF8F-74F145F7639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7C0DA-71D5-4902-AA9E-CB8D706C461D}" type="pres">
      <dgm:prSet presAssocID="{1490C6C7-51A3-4AF4-BF8F-74F145F7639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BBEBF-B061-4F0B-810B-CD86390FC203}" type="pres">
      <dgm:prSet presAssocID="{1490C6C7-51A3-4AF4-BF8F-74F145F7639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A851F-111A-4AC7-BF0A-B56065594437}" type="pres">
      <dgm:prSet presAssocID="{1490C6C7-51A3-4AF4-BF8F-74F145F7639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AFF6B-CDBB-4568-B424-43E5FB6FD910}" type="pres">
      <dgm:prSet presAssocID="{1490C6C7-51A3-4AF4-BF8F-74F145F7639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DDE6E-C2D6-4D08-91F8-BCF3DD1C9EAF}" type="pres">
      <dgm:prSet presAssocID="{1490C6C7-51A3-4AF4-BF8F-74F145F7639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866F0-313A-494E-8831-1299252D0F54}" type="pres">
      <dgm:prSet presAssocID="{1490C6C7-51A3-4AF4-BF8F-74F145F7639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311837-8835-49A0-A957-244E5528494D}" type="presOf" srcId="{2019AD88-461B-4C2C-9D98-BBD919A18CCB}" destId="{D40AFF6B-CDBB-4568-B424-43E5FB6FD910}" srcOrd="1" destOrd="0" presId="urn:microsoft.com/office/officeart/2005/8/layout/vProcess5"/>
    <dgm:cxn modelId="{31314323-ABDF-45FF-B91F-4BF42F6BFCFF}" type="presOf" srcId="{2019AD88-461B-4C2C-9D98-BBD919A18CCB}" destId="{7F991A8F-0715-4629-B7D2-E7421FA05C81}" srcOrd="0" destOrd="0" presId="urn:microsoft.com/office/officeart/2005/8/layout/vProcess5"/>
    <dgm:cxn modelId="{4CCD5EF1-BD46-4012-9E6F-D9F0DC0E69BD}" type="presOf" srcId="{B802ADF7-662B-4EB0-9438-11F6E8EC4FB6}" destId="{A57A851F-111A-4AC7-BF0A-B56065594437}" srcOrd="1" destOrd="0" presId="urn:microsoft.com/office/officeart/2005/8/layout/vProcess5"/>
    <dgm:cxn modelId="{5938C9FF-EF8D-47C5-B12B-0A67C86CF1FF}" srcId="{1490C6C7-51A3-4AF4-BF8F-74F145F76397}" destId="{E1BC5CE9-1AEA-436B-AA92-631E740948F9}" srcOrd="0" destOrd="0" parTransId="{A8683A58-7696-496A-A8E8-A53A0F7591F0}" sibTransId="{2B288A5D-3494-4AED-8412-062AB9B741E1}"/>
    <dgm:cxn modelId="{B315D699-924A-4F16-9558-62703E345F77}" type="presOf" srcId="{9C6F8518-51DE-4FDA-94EE-1019786B0199}" destId="{BCBDDE6E-C2D6-4D08-91F8-BCF3DD1C9EAF}" srcOrd="1" destOrd="0" presId="urn:microsoft.com/office/officeart/2005/8/layout/vProcess5"/>
    <dgm:cxn modelId="{F844C363-6DD6-4BDE-9212-2E498A077975}" type="presOf" srcId="{2E1B6C66-6A59-4176-B946-5AD785947C7A}" destId="{924866F0-313A-494E-8831-1299252D0F54}" srcOrd="1" destOrd="0" presId="urn:microsoft.com/office/officeart/2005/8/layout/vProcess5"/>
    <dgm:cxn modelId="{83E65B1C-9A83-4AB4-9FA3-96B1FEE0DFBC}" type="presOf" srcId="{E1BC5CE9-1AEA-436B-AA92-631E740948F9}" destId="{25BBEB4C-3031-4F29-8AC8-DC8BD9EE9CE2}" srcOrd="0" destOrd="0" presId="urn:microsoft.com/office/officeart/2005/8/layout/vProcess5"/>
    <dgm:cxn modelId="{8983FBBF-7514-4860-A3C3-FF3B5F5899E7}" srcId="{1490C6C7-51A3-4AF4-BF8F-74F145F76397}" destId="{B802ADF7-662B-4EB0-9438-11F6E8EC4FB6}" srcOrd="1" destOrd="0" parTransId="{01999C27-0EDD-450A-95F6-F10EFCF215CD}" sibTransId="{0D55A4E1-410D-4001-939A-F5CB490403C6}"/>
    <dgm:cxn modelId="{77B50604-A4E6-41E8-862F-8A0E583C7B7F}" srcId="{1490C6C7-51A3-4AF4-BF8F-74F145F76397}" destId="{2019AD88-461B-4C2C-9D98-BBD919A18CCB}" srcOrd="2" destOrd="0" parTransId="{7C1EEE9B-E5B6-40FB-9676-B6AF403C6551}" sibTransId="{8B2AFE22-C7FD-4037-84D8-BBABFE75969E}"/>
    <dgm:cxn modelId="{9664F43F-DE37-48E4-BE99-1EE79804AC55}" srcId="{1490C6C7-51A3-4AF4-BF8F-74F145F76397}" destId="{9C6F8518-51DE-4FDA-94EE-1019786B0199}" srcOrd="3" destOrd="0" parTransId="{FF3CA2A5-AFDB-4F4C-A379-B5A3D10115EA}" sibTransId="{C881107C-5F3D-4BD2-B602-B8262BFF8760}"/>
    <dgm:cxn modelId="{2CC37455-30AE-43B3-9F94-4EBA94A5AC9D}" type="presOf" srcId="{2B288A5D-3494-4AED-8412-062AB9B741E1}" destId="{4B3D9955-4A69-4A9A-A2EA-6DE90690FCA3}" srcOrd="0" destOrd="0" presId="urn:microsoft.com/office/officeart/2005/8/layout/vProcess5"/>
    <dgm:cxn modelId="{175E8463-97B6-4B71-AA98-3BF1CEB081EF}" type="presOf" srcId="{9C6F8518-51DE-4FDA-94EE-1019786B0199}" destId="{29DC1EB8-2024-486B-B470-3723CF4C90F0}" srcOrd="0" destOrd="0" presId="urn:microsoft.com/office/officeart/2005/8/layout/vProcess5"/>
    <dgm:cxn modelId="{5CD7C1CD-9FE2-4033-903B-D275E7557B0B}" type="presOf" srcId="{0D55A4E1-410D-4001-939A-F5CB490403C6}" destId="{E229C9CC-3D9F-42AD-B336-9CE2CB2C6525}" srcOrd="0" destOrd="0" presId="urn:microsoft.com/office/officeart/2005/8/layout/vProcess5"/>
    <dgm:cxn modelId="{8850BA34-5006-4E13-8279-6CDAB78BE55A}" type="presOf" srcId="{C881107C-5F3D-4BD2-B602-B8262BFF8760}" destId="{1F97C0DA-71D5-4902-AA9E-CB8D706C461D}" srcOrd="0" destOrd="0" presId="urn:microsoft.com/office/officeart/2005/8/layout/vProcess5"/>
    <dgm:cxn modelId="{DE124E29-7D56-44F8-8207-500F32F95B42}" type="presOf" srcId="{1490C6C7-51A3-4AF4-BF8F-74F145F76397}" destId="{5B9CF9E0-AEC3-4098-97E0-3743670A6865}" srcOrd="0" destOrd="0" presId="urn:microsoft.com/office/officeart/2005/8/layout/vProcess5"/>
    <dgm:cxn modelId="{02B3AB67-C8C3-4997-BA88-533E84054F6A}" srcId="{1490C6C7-51A3-4AF4-BF8F-74F145F76397}" destId="{2E1B6C66-6A59-4176-B946-5AD785947C7A}" srcOrd="4" destOrd="0" parTransId="{824FF350-7A58-479F-B998-2F23109E24BF}" sibTransId="{B0FB896F-65A7-4408-B532-6791DA534247}"/>
    <dgm:cxn modelId="{13ECDE1E-8B4D-42FE-AD21-30C1E36B918C}" type="presOf" srcId="{E1BC5CE9-1AEA-436B-AA92-631E740948F9}" destId="{6D4BBEBF-B061-4F0B-810B-CD86390FC203}" srcOrd="1" destOrd="0" presId="urn:microsoft.com/office/officeart/2005/8/layout/vProcess5"/>
    <dgm:cxn modelId="{29858C18-D574-494D-BF52-8D73B7DAB8D4}" type="presOf" srcId="{2E1B6C66-6A59-4176-B946-5AD785947C7A}" destId="{6DC0BE71-F39B-492B-B1BB-C3F53AF87A9F}" srcOrd="0" destOrd="0" presId="urn:microsoft.com/office/officeart/2005/8/layout/vProcess5"/>
    <dgm:cxn modelId="{EA930B38-53BC-47BE-AF9D-FE863E7D0E4B}" type="presOf" srcId="{8B2AFE22-C7FD-4037-84D8-BBABFE75969E}" destId="{7A29D9F1-CD64-4BCB-B891-709FFD3901C9}" srcOrd="0" destOrd="0" presId="urn:microsoft.com/office/officeart/2005/8/layout/vProcess5"/>
    <dgm:cxn modelId="{92CAFBD8-F115-450E-A95E-CCE37655AE9C}" type="presOf" srcId="{B802ADF7-662B-4EB0-9438-11F6E8EC4FB6}" destId="{A4D40742-8046-456D-B53C-26C5444A1E57}" srcOrd="0" destOrd="0" presId="urn:microsoft.com/office/officeart/2005/8/layout/vProcess5"/>
    <dgm:cxn modelId="{5BE1780D-29FA-4A4E-8F4E-47718375497C}" type="presParOf" srcId="{5B9CF9E0-AEC3-4098-97E0-3743670A6865}" destId="{D1D81726-06F1-44F8-81F3-B36B5A03C1BA}" srcOrd="0" destOrd="0" presId="urn:microsoft.com/office/officeart/2005/8/layout/vProcess5"/>
    <dgm:cxn modelId="{555A0DFA-AE73-44A7-9A5C-82F614A67BE2}" type="presParOf" srcId="{5B9CF9E0-AEC3-4098-97E0-3743670A6865}" destId="{25BBEB4C-3031-4F29-8AC8-DC8BD9EE9CE2}" srcOrd="1" destOrd="0" presId="urn:microsoft.com/office/officeart/2005/8/layout/vProcess5"/>
    <dgm:cxn modelId="{6DB036F9-9290-4245-A773-E4F09A287859}" type="presParOf" srcId="{5B9CF9E0-AEC3-4098-97E0-3743670A6865}" destId="{A4D40742-8046-456D-B53C-26C5444A1E57}" srcOrd="2" destOrd="0" presId="urn:microsoft.com/office/officeart/2005/8/layout/vProcess5"/>
    <dgm:cxn modelId="{ABBF4D67-1676-40BD-91E5-80260972D61B}" type="presParOf" srcId="{5B9CF9E0-AEC3-4098-97E0-3743670A6865}" destId="{7F991A8F-0715-4629-B7D2-E7421FA05C81}" srcOrd="3" destOrd="0" presId="urn:microsoft.com/office/officeart/2005/8/layout/vProcess5"/>
    <dgm:cxn modelId="{A4F33EB0-FC90-403B-A4B1-395FC12BCAD3}" type="presParOf" srcId="{5B9CF9E0-AEC3-4098-97E0-3743670A6865}" destId="{29DC1EB8-2024-486B-B470-3723CF4C90F0}" srcOrd="4" destOrd="0" presId="urn:microsoft.com/office/officeart/2005/8/layout/vProcess5"/>
    <dgm:cxn modelId="{7C44FC49-6FA0-4C67-A496-CA48F59B9F38}" type="presParOf" srcId="{5B9CF9E0-AEC3-4098-97E0-3743670A6865}" destId="{6DC0BE71-F39B-492B-B1BB-C3F53AF87A9F}" srcOrd="5" destOrd="0" presId="urn:microsoft.com/office/officeart/2005/8/layout/vProcess5"/>
    <dgm:cxn modelId="{5A04510B-CFA7-42EC-8C36-7931AB7A7FDA}" type="presParOf" srcId="{5B9CF9E0-AEC3-4098-97E0-3743670A6865}" destId="{4B3D9955-4A69-4A9A-A2EA-6DE90690FCA3}" srcOrd="6" destOrd="0" presId="urn:microsoft.com/office/officeart/2005/8/layout/vProcess5"/>
    <dgm:cxn modelId="{007D4A0F-7DE3-4A95-83D2-50152FA40B79}" type="presParOf" srcId="{5B9CF9E0-AEC3-4098-97E0-3743670A6865}" destId="{E229C9CC-3D9F-42AD-B336-9CE2CB2C6525}" srcOrd="7" destOrd="0" presId="urn:microsoft.com/office/officeart/2005/8/layout/vProcess5"/>
    <dgm:cxn modelId="{02FA7A3C-C64F-4112-BF18-8787EAECB94F}" type="presParOf" srcId="{5B9CF9E0-AEC3-4098-97E0-3743670A6865}" destId="{7A29D9F1-CD64-4BCB-B891-709FFD3901C9}" srcOrd="8" destOrd="0" presId="urn:microsoft.com/office/officeart/2005/8/layout/vProcess5"/>
    <dgm:cxn modelId="{DEC127AC-202A-4F84-BCDD-9C03F7D85CCF}" type="presParOf" srcId="{5B9CF9E0-AEC3-4098-97E0-3743670A6865}" destId="{1F97C0DA-71D5-4902-AA9E-CB8D706C461D}" srcOrd="9" destOrd="0" presId="urn:microsoft.com/office/officeart/2005/8/layout/vProcess5"/>
    <dgm:cxn modelId="{7037840B-23AC-4AAC-8B0C-E52E17D362E9}" type="presParOf" srcId="{5B9CF9E0-AEC3-4098-97E0-3743670A6865}" destId="{6D4BBEBF-B061-4F0B-810B-CD86390FC203}" srcOrd="10" destOrd="0" presId="urn:microsoft.com/office/officeart/2005/8/layout/vProcess5"/>
    <dgm:cxn modelId="{06887C93-0A40-41BA-8BC3-8AAAD08FD07C}" type="presParOf" srcId="{5B9CF9E0-AEC3-4098-97E0-3743670A6865}" destId="{A57A851F-111A-4AC7-BF0A-B56065594437}" srcOrd="11" destOrd="0" presId="urn:microsoft.com/office/officeart/2005/8/layout/vProcess5"/>
    <dgm:cxn modelId="{FFBB220E-A02C-49DC-BC6A-DAB26AE1B5E2}" type="presParOf" srcId="{5B9CF9E0-AEC3-4098-97E0-3743670A6865}" destId="{D40AFF6B-CDBB-4568-B424-43E5FB6FD910}" srcOrd="12" destOrd="0" presId="urn:microsoft.com/office/officeart/2005/8/layout/vProcess5"/>
    <dgm:cxn modelId="{D9738F8C-D4F1-43AC-B0C4-13F168AFDB83}" type="presParOf" srcId="{5B9CF9E0-AEC3-4098-97E0-3743670A6865}" destId="{BCBDDE6E-C2D6-4D08-91F8-BCF3DD1C9EAF}" srcOrd="13" destOrd="0" presId="urn:microsoft.com/office/officeart/2005/8/layout/vProcess5"/>
    <dgm:cxn modelId="{69A0EFA4-9094-4DE2-BAED-864CE72E23CF}" type="presParOf" srcId="{5B9CF9E0-AEC3-4098-97E0-3743670A6865}" destId="{924866F0-313A-494E-8831-1299252D0F5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BEB4C-3031-4F29-8AC8-DC8BD9EE9CE2}">
      <dsp:nvSpPr>
        <dsp:cNvPr id="0" name=""/>
        <dsp:cNvSpPr/>
      </dsp:nvSpPr>
      <dsp:spPr>
        <a:xfrm>
          <a:off x="0" y="0"/>
          <a:ext cx="6099077" cy="754376"/>
        </a:xfrm>
        <a:prstGeom prst="roundRect">
          <a:avLst>
            <a:gd name="adj" fmla="val 10000"/>
          </a:avLst>
        </a:prstGeom>
        <a:solidFill>
          <a:schemeClr val="accent2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</a:rPr>
            <a:t>Подготовительный</a:t>
          </a:r>
          <a:endParaRPr lang="ru-RU" sz="3200" b="1" kern="1200" dirty="0">
            <a:solidFill>
              <a:srgbClr val="C00000"/>
            </a:solidFill>
          </a:endParaRPr>
        </a:p>
      </dsp:txBody>
      <dsp:txXfrm>
        <a:off x="22095" y="22095"/>
        <a:ext cx="5196784" cy="710186"/>
      </dsp:txXfrm>
    </dsp:sp>
    <dsp:sp modelId="{A4D40742-8046-456D-B53C-26C5444A1E57}">
      <dsp:nvSpPr>
        <dsp:cNvPr id="0" name=""/>
        <dsp:cNvSpPr/>
      </dsp:nvSpPr>
      <dsp:spPr>
        <a:xfrm>
          <a:off x="455450" y="859150"/>
          <a:ext cx="6099077" cy="754376"/>
        </a:xfrm>
        <a:prstGeom prst="roundRect">
          <a:avLst>
            <a:gd name="adj" fmla="val 10000"/>
          </a:avLst>
        </a:prstGeom>
        <a:solidFill>
          <a:schemeClr val="accent2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</a:rPr>
            <a:t>Аналитический</a:t>
          </a:r>
          <a:endParaRPr lang="ru-RU" sz="3200" b="1" kern="1200" dirty="0">
            <a:solidFill>
              <a:srgbClr val="C00000"/>
            </a:solidFill>
          </a:endParaRPr>
        </a:p>
      </dsp:txBody>
      <dsp:txXfrm>
        <a:off x="477545" y="881245"/>
        <a:ext cx="5109092" cy="710186"/>
      </dsp:txXfrm>
    </dsp:sp>
    <dsp:sp modelId="{7F991A8F-0715-4629-B7D2-E7421FA05C81}">
      <dsp:nvSpPr>
        <dsp:cNvPr id="0" name=""/>
        <dsp:cNvSpPr/>
      </dsp:nvSpPr>
      <dsp:spPr>
        <a:xfrm>
          <a:off x="910901" y="1718301"/>
          <a:ext cx="6099077" cy="754376"/>
        </a:xfrm>
        <a:prstGeom prst="roundRect">
          <a:avLst>
            <a:gd name="adj" fmla="val 10000"/>
          </a:avLst>
        </a:prstGeom>
        <a:solidFill>
          <a:schemeClr val="accent2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</a:rPr>
            <a:t>Практический</a:t>
          </a:r>
          <a:endParaRPr lang="ru-RU" sz="3200" b="1" kern="1200" dirty="0">
            <a:solidFill>
              <a:srgbClr val="C00000"/>
            </a:solidFill>
          </a:endParaRPr>
        </a:p>
      </dsp:txBody>
      <dsp:txXfrm>
        <a:off x="932996" y="1740396"/>
        <a:ext cx="5109092" cy="710186"/>
      </dsp:txXfrm>
    </dsp:sp>
    <dsp:sp modelId="{29DC1EB8-2024-486B-B470-3723CF4C90F0}">
      <dsp:nvSpPr>
        <dsp:cNvPr id="0" name=""/>
        <dsp:cNvSpPr/>
      </dsp:nvSpPr>
      <dsp:spPr>
        <a:xfrm>
          <a:off x="1366351" y="2577452"/>
          <a:ext cx="6099077" cy="754376"/>
        </a:xfrm>
        <a:prstGeom prst="roundRect">
          <a:avLst>
            <a:gd name="adj" fmla="val 10000"/>
          </a:avLst>
        </a:prstGeom>
        <a:solidFill>
          <a:schemeClr val="accent2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</a:rPr>
            <a:t>Презентационный</a:t>
          </a:r>
          <a:endParaRPr lang="ru-RU" sz="3200" b="1" kern="1200" dirty="0">
            <a:solidFill>
              <a:srgbClr val="C00000"/>
            </a:solidFill>
          </a:endParaRPr>
        </a:p>
      </dsp:txBody>
      <dsp:txXfrm>
        <a:off x="1388446" y="2599547"/>
        <a:ext cx="5109092" cy="710186"/>
      </dsp:txXfrm>
    </dsp:sp>
    <dsp:sp modelId="{6DC0BE71-F39B-492B-B1BB-C3F53AF87A9F}">
      <dsp:nvSpPr>
        <dsp:cNvPr id="0" name=""/>
        <dsp:cNvSpPr/>
      </dsp:nvSpPr>
      <dsp:spPr>
        <a:xfrm>
          <a:off x="1762397" y="3398891"/>
          <a:ext cx="6099077" cy="754376"/>
        </a:xfrm>
        <a:prstGeom prst="roundRect">
          <a:avLst>
            <a:gd name="adj" fmla="val 10000"/>
          </a:avLst>
        </a:prstGeom>
        <a:solidFill>
          <a:schemeClr val="accent2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</a:rPr>
            <a:t>Контрольный</a:t>
          </a:r>
          <a:endParaRPr lang="ru-RU" sz="3200" b="1" kern="1200" dirty="0">
            <a:solidFill>
              <a:srgbClr val="C00000"/>
            </a:solidFill>
          </a:endParaRPr>
        </a:p>
      </dsp:txBody>
      <dsp:txXfrm>
        <a:off x="1784492" y="3420986"/>
        <a:ext cx="5109092" cy="710186"/>
      </dsp:txXfrm>
    </dsp:sp>
    <dsp:sp modelId="{4B3D9955-4A69-4A9A-A2EA-6DE90690FCA3}">
      <dsp:nvSpPr>
        <dsp:cNvPr id="0" name=""/>
        <dsp:cNvSpPr/>
      </dsp:nvSpPr>
      <dsp:spPr>
        <a:xfrm>
          <a:off x="5608733" y="551113"/>
          <a:ext cx="490344" cy="490344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solidFill>
              <a:srgbClr val="FFC000"/>
            </a:solidFill>
          </a:endParaRPr>
        </a:p>
      </dsp:txBody>
      <dsp:txXfrm>
        <a:off x="5719060" y="551113"/>
        <a:ext cx="269690" cy="368984"/>
      </dsp:txXfrm>
    </dsp:sp>
    <dsp:sp modelId="{E229C9CC-3D9F-42AD-B336-9CE2CB2C6525}">
      <dsp:nvSpPr>
        <dsp:cNvPr id="0" name=""/>
        <dsp:cNvSpPr/>
      </dsp:nvSpPr>
      <dsp:spPr>
        <a:xfrm>
          <a:off x="6064183" y="1410264"/>
          <a:ext cx="490344" cy="490344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6174510" y="1410264"/>
        <a:ext cx="269690" cy="368984"/>
      </dsp:txXfrm>
    </dsp:sp>
    <dsp:sp modelId="{7A29D9F1-CD64-4BCB-B891-709FFD3901C9}">
      <dsp:nvSpPr>
        <dsp:cNvPr id="0" name=""/>
        <dsp:cNvSpPr/>
      </dsp:nvSpPr>
      <dsp:spPr>
        <a:xfrm>
          <a:off x="6519634" y="2256842"/>
          <a:ext cx="490344" cy="490344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6629961" y="2256842"/>
        <a:ext cx="269690" cy="368984"/>
      </dsp:txXfrm>
    </dsp:sp>
    <dsp:sp modelId="{1F97C0DA-71D5-4902-AA9E-CB8D706C461D}">
      <dsp:nvSpPr>
        <dsp:cNvPr id="0" name=""/>
        <dsp:cNvSpPr/>
      </dsp:nvSpPr>
      <dsp:spPr>
        <a:xfrm>
          <a:off x="6975084" y="3124374"/>
          <a:ext cx="490344" cy="490344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7085411" y="3124374"/>
        <a:ext cx="269690" cy="368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E6471-4AB9-4653-995D-2D2E06E6F90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B60D2-CD9D-4F88-A6DB-BDC248D9D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56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79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10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7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21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0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68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13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3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9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2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6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887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240031"/>
            <a:ext cx="1152286" cy="1316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805" y="1550175"/>
            <a:ext cx="8461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–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№23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углубленным изучением английского языка г. Орла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024" y="2531805"/>
            <a:ext cx="8461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002060"/>
                </a:solidFill>
              </a:rPr>
              <a:t>Реализация социокультурного компонента рабочей программы по английскому языку через проектную деятельность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5013176"/>
            <a:ext cx="4347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Валентиновна Аристова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3946" y="60172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Орёл 2023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2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3038" y="908720"/>
            <a:ext cx="6052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Цели, задачи проекта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44824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FF0000"/>
                </a:solidFill>
              </a:rPr>
              <a:t>Цель</a:t>
            </a:r>
            <a:r>
              <a:rPr lang="ru-RU" sz="2000" b="1" dirty="0">
                <a:solidFill>
                  <a:srgbClr val="FF0000"/>
                </a:solidFill>
              </a:rPr>
              <a:t>: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формирование умения транслировать свои знания об известном спортсмене на английском языке элементарного уровня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0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Задачи</a:t>
            </a:r>
            <a:r>
              <a:rPr lang="ru-RU" sz="2000" b="1" dirty="0">
                <a:solidFill>
                  <a:srgbClr val="FF0000"/>
                </a:solidFill>
              </a:rPr>
              <a:t>: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- развитие навыков поиска, изучения, анализа и систематизации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информации;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- развитие навыков перевода отобранной информации на английский язык в границах изученных лексических единиц и грамматических конструкций;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- развитие навыков конкретного мышления, визуализации, умения представлять полученную информацию в графическом исполнении (в виде коллажа);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- развитие навыков планирования проектной деятельности;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- развитие навыков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рефлексии;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- развитие презентационных навыков;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- воспитание гордости за малую родину.</a:t>
            </a:r>
          </a:p>
          <a:p>
            <a:pPr marR="64770" lvl="0" algn="just">
              <a:spcAft>
                <a:spcPts val="0"/>
              </a:spcAft>
              <a:buSzPts val="1400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06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3038" y="908720"/>
            <a:ext cx="6052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над проектом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060848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1)	Постановка проектной задачи (ознакомление с основными положениями регионального конкурса). </a:t>
            </a: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2)	Целеполагание, планирование (выбор спортсмена для будущего проекта, обоснование выбора, определение дальнейших этапов работы над проектом).</a:t>
            </a: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3)	Поиск информации и изучение материала.</a:t>
            </a: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4)	Анализ и систематизация материала (отбор наиболее интересных и значимых фактов).</a:t>
            </a: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5)      Перевод отобранного материала на английский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язык.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6)	Изготовление коллажа.</a:t>
            </a: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7)	Презентация в группе.</a:t>
            </a: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8)	Рефлексия, постановка дальнейших задач.</a:t>
            </a: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4770" lvl="0" algn="ctr">
              <a:spcAft>
                <a:spcPts val="0"/>
              </a:spcAft>
              <a:buSzPts val="1400"/>
              <a:tabLst>
                <a:tab pos="246380" algn="l"/>
              </a:tabLst>
            </a:pPr>
            <a:endParaRPr lang="ru-RU" sz="2400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4770" lvl="0" algn="just">
              <a:spcAft>
                <a:spcPts val="0"/>
              </a:spcAft>
              <a:buSzPts val="1400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1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</a:t>
            </a:r>
            <a:r>
              <a:rPr lang="ru-RU" sz="3200" dirty="0" smtClean="0"/>
              <a:t>2 класс . Тема «части тела»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1"/>
          <a:stretch/>
        </p:blipFill>
        <p:spPr>
          <a:xfrm>
            <a:off x="4720494" y="1957905"/>
            <a:ext cx="3821850" cy="47778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1447024" cy="1656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80" y="2564904"/>
            <a:ext cx="2538240" cy="317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0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</a:t>
            </a:r>
            <a:r>
              <a:rPr lang="ru-RU" dirty="0" smtClean="0"/>
              <a:t>2 </a:t>
            </a:r>
            <a:r>
              <a:rPr lang="ru-RU" dirty="0"/>
              <a:t>класс . Тема «части тела»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3089" t="18239" r="20310" b="30452"/>
          <a:stretch/>
        </p:blipFill>
        <p:spPr bwMode="auto">
          <a:xfrm>
            <a:off x="251521" y="1999033"/>
            <a:ext cx="4392488" cy="4094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2849"/>
            <a:ext cx="1447024" cy="165618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29503" t="43693" r="21112" b="18827"/>
          <a:stretch/>
        </p:blipFill>
        <p:spPr bwMode="auto">
          <a:xfrm>
            <a:off x="4644010" y="2115428"/>
            <a:ext cx="4248470" cy="3977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257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87474"/>
            <a:ext cx="8964488" cy="1083329"/>
          </a:xfrm>
        </p:spPr>
        <p:txBody>
          <a:bodyPr/>
          <a:lstStyle/>
          <a:p>
            <a:r>
              <a:rPr lang="ru-RU" dirty="0" smtClean="0"/>
              <a:t>                             </a:t>
            </a:r>
            <a:r>
              <a:rPr lang="en-US" dirty="0" smtClean="0"/>
              <a:t>The ABC OF ORLOVSKOYE POLESIE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8851" t="19560" r="7132" b="7323"/>
          <a:stretch/>
        </p:blipFill>
        <p:spPr bwMode="auto">
          <a:xfrm>
            <a:off x="683568" y="1916832"/>
            <a:ext cx="8280920" cy="4824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7942"/>
            <a:ext cx="144702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9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87474"/>
            <a:ext cx="8964488" cy="1083329"/>
          </a:xfrm>
        </p:spPr>
        <p:txBody>
          <a:bodyPr/>
          <a:lstStyle/>
          <a:p>
            <a:r>
              <a:rPr lang="ru-RU" dirty="0" smtClean="0"/>
              <a:t>                             </a:t>
            </a:r>
            <a:r>
              <a:rPr lang="en-US" dirty="0" smtClean="0"/>
              <a:t>The ABC OF ORLOVSKOYE POLESIE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7942"/>
            <a:ext cx="1447024" cy="165618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1"/>
          <a:stretch/>
        </p:blipFill>
        <p:spPr>
          <a:xfrm rot="20912102">
            <a:off x="251520" y="2316873"/>
            <a:ext cx="3984799" cy="259228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5"/>
          <a:stretch/>
        </p:blipFill>
        <p:spPr>
          <a:xfrm rot="694287">
            <a:off x="4893112" y="2279138"/>
            <a:ext cx="3978286" cy="26278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b="17450"/>
          <a:stretch/>
        </p:blipFill>
        <p:spPr>
          <a:xfrm>
            <a:off x="2982942" y="4155225"/>
            <a:ext cx="315828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6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         </a:t>
            </a:r>
            <a:r>
              <a:rPr lang="ru-RU" sz="4000" b="1" dirty="0" smtClean="0"/>
              <a:t>Новый год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3965" r="12770" b="12771"/>
          <a:stretch/>
        </p:blipFill>
        <p:spPr>
          <a:xfrm>
            <a:off x="597216" y="2060848"/>
            <a:ext cx="3096344" cy="41950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7" b="27811"/>
          <a:stretch/>
        </p:blipFill>
        <p:spPr>
          <a:xfrm>
            <a:off x="3851919" y="2276872"/>
            <a:ext cx="5259061" cy="3672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9642"/>
            <a:ext cx="144702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</a:t>
            </a:r>
            <a:r>
              <a:rPr lang="ru-RU" sz="4000" dirty="0" smtClean="0"/>
              <a:t>Рефлексия</a:t>
            </a:r>
            <a:endParaRPr lang="ru-RU" sz="40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4153" t="24652" r="8925" b="46085"/>
          <a:stretch/>
        </p:blipFill>
        <p:spPr bwMode="auto">
          <a:xfrm>
            <a:off x="467544" y="2060848"/>
            <a:ext cx="8352928" cy="3358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7942"/>
            <a:ext cx="144702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7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3038" y="908720"/>
            <a:ext cx="6052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683568" y="2060847"/>
          <a:ext cx="7941600" cy="3456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5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5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5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634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Очень понравилось, я возьму в пример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Понравилось,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но я бы кое-то поменял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Я бы сделал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по-другому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Информация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Продукт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Презентация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12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   </a:t>
            </a:r>
            <a:r>
              <a:rPr lang="ru-RU" sz="2400" b="1" dirty="0" smtClean="0"/>
              <a:t>Правильно организованная</a:t>
            </a:r>
            <a:br>
              <a:rPr lang="ru-RU" sz="2400" b="1" dirty="0" smtClean="0"/>
            </a:br>
            <a:r>
              <a:rPr lang="ru-RU" sz="2400" b="1" dirty="0"/>
              <a:t> </a:t>
            </a:r>
            <a:r>
              <a:rPr lang="ru-RU" sz="2400" b="1" dirty="0" smtClean="0"/>
              <a:t>                                проектная деятельность способствует</a:t>
            </a: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8"/>
          <a:stretch/>
        </p:blipFill>
        <p:spPr>
          <a:xfrm>
            <a:off x="3059832" y="2844935"/>
            <a:ext cx="2896535" cy="272426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1046"/>
            <a:ext cx="1447024" cy="16561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8594343" flipV="1">
            <a:off x="-101396" y="2996163"/>
            <a:ext cx="41243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Повышению мотивации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569200"/>
            <a:ext cx="7920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Осознанному учению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384930">
            <a:off x="5252843" y="2619511"/>
            <a:ext cx="33387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Развитию мягких навыков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301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3038" y="908720"/>
            <a:ext cx="605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Социокультурная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5405" lvl="0">
              <a:spcBef>
                <a:spcPts val="5"/>
              </a:spcBef>
              <a:spcAft>
                <a:spcPts val="0"/>
              </a:spcAft>
              <a:buSzPts val="1400"/>
              <a:tabLst>
                <a:tab pos="292100" algn="l"/>
              </a:tabLst>
            </a:pPr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Выпускник школы готов к межкультурной коммуникации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marR="65405" lvl="0" indent="-342900">
              <a:spcBef>
                <a:spcPts val="5"/>
              </a:spcBef>
              <a:spcAft>
                <a:spcPts val="0"/>
              </a:spcAft>
              <a:buSzPts val="1400"/>
              <a:buFontTx/>
              <a:buChar char="-"/>
              <a:tabLst>
                <a:tab pos="292100" algn="l"/>
              </a:tabLst>
            </a:pPr>
            <a:r>
              <a:rPr lang="ru-RU" sz="2400" b="1" i="1" spc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безболезненно вступает в контакт в иноязычными сверстниками,</a:t>
            </a:r>
          </a:p>
          <a:p>
            <a:pPr marL="342900" marR="65405" lvl="0" indent="-342900">
              <a:spcBef>
                <a:spcPts val="5"/>
              </a:spcBef>
              <a:spcAft>
                <a:spcPts val="0"/>
              </a:spcAft>
              <a:buSzPts val="1400"/>
              <a:buFontTx/>
              <a:buChar char="-"/>
              <a:tabLst>
                <a:tab pos="292100" algn="l"/>
              </a:tabLs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знает и правильно трактует специфические культурные явления,</a:t>
            </a:r>
          </a:p>
          <a:p>
            <a:pPr marL="342900" marR="65405" lvl="0" indent="-342900">
              <a:spcBef>
                <a:spcPts val="5"/>
              </a:spcBef>
              <a:spcAft>
                <a:spcPts val="0"/>
              </a:spcAft>
              <a:buSzPts val="1400"/>
              <a:buFontTx/>
              <a:buChar char="-"/>
              <a:tabLst>
                <a:tab pos="292100" algn="l"/>
              </a:tabLst>
            </a:pPr>
            <a:r>
              <a:rPr lang="ru-RU" sz="2400" b="1" i="1" spc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умеет преодолевать культурные барьеры,</a:t>
            </a:r>
          </a:p>
          <a:p>
            <a:pPr marL="342900" marR="65405" lvl="0" indent="-342900">
              <a:spcBef>
                <a:spcPts val="5"/>
              </a:spcBef>
              <a:spcAft>
                <a:spcPts val="0"/>
              </a:spcAft>
              <a:buSzPts val="1400"/>
              <a:buFontTx/>
              <a:buChar char="-"/>
              <a:tabLst>
                <a:tab pos="292100" algn="l"/>
              </a:tabLs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готов делиться сведениями по истории, культуре своей страны с зарубежными сверстниками.</a:t>
            </a:r>
            <a:endParaRPr lang="ru-RU" sz="2400" b="1" i="1" spc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8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1512326" cy="17281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2348880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302001,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Орел, ул.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Панчука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4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директора: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+7 (4862) 75-03-38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orelschool23@mail.ru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51571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школы 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Викторовна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Губская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968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3038" y="908720"/>
            <a:ext cx="6052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 ФИПИ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5405" lvl="0">
              <a:spcBef>
                <a:spcPts val="5"/>
              </a:spcBef>
              <a:spcAft>
                <a:spcPts val="0"/>
              </a:spcAft>
              <a:buSzPts val="1400"/>
              <a:tabLst>
                <a:tab pos="292100" algn="l"/>
              </a:tabLst>
            </a:pPr>
            <a:endParaRPr lang="ru-RU" sz="2400" spc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067960"/>
              </p:ext>
            </p:extLst>
          </p:nvPr>
        </p:nvGraphicFramePr>
        <p:xfrm>
          <a:off x="971600" y="2060848"/>
          <a:ext cx="7920880" cy="4200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75301882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3154365770"/>
                    </a:ext>
                  </a:extLst>
                </a:gridCol>
              </a:tblGrid>
              <a:tr h="816853">
                <a:tc>
                  <a:txBody>
                    <a:bodyPr/>
                    <a:lstStyle/>
                    <a:p>
                      <a:r>
                        <a:rPr lang="ru-RU" dirty="0" smtClean="0"/>
                        <a:t>Знание социокультурных реалий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Умение транслировать особенности своей страны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494725"/>
                  </a:ext>
                </a:extLst>
              </a:tr>
              <a:tr h="3215595">
                <a:tc>
                  <a:txBody>
                    <a:bodyPr/>
                    <a:lstStyle/>
                    <a:p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you agree with the English proverb about bad weather and bad clothes, and why?</a:t>
                      </a:r>
                      <a:endParaRPr lang="ru-RU" sz="1800" b="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club in your school is the most interesting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800" b="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holidays are your</a:t>
                      </a:r>
                      <a:r>
                        <a:rPr lang="en-US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favourite</a:t>
                      </a:r>
                      <a:r>
                        <a:rPr lang="en-US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ones?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the best season for travelling in Russia and why?</a:t>
                      </a:r>
                    </a:p>
                    <a:p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animals are common in your region? </a:t>
                      </a:r>
                      <a:endParaRPr lang="ru-RU" sz="1800" b="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is Mother’s Day celebrated in Russia? </a:t>
                      </a:r>
                      <a:endParaRPr lang="ru-RU" sz="1800" b="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are the most popular holidays in Russia? </a:t>
                      </a:r>
                      <a:endParaRPr lang="ru-RU" sz="1800" b="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ecological problems are the most serious in your region? </a:t>
                      </a:r>
                    </a:p>
                    <a:p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tourist attractions would you recommend seeing in your country?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971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5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3038" y="908720"/>
            <a:ext cx="6052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39764" t="17637" r="14538" b="11010"/>
          <a:stretch/>
        </p:blipFill>
        <p:spPr bwMode="auto">
          <a:xfrm>
            <a:off x="4059834" y="1493495"/>
            <a:ext cx="4565334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23528" y="4149080"/>
            <a:ext cx="3456384" cy="2016224"/>
          </a:xfrm>
          <a:prstGeom prst="roundRect">
            <a:avLst/>
          </a:prstGeom>
          <a:solidFill>
            <a:srgbClr val="FEFB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Find information about a national park or area of natural beauty in your country and write a short pamphlet to advertise it.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3059832" y="5589240"/>
            <a:ext cx="1224135" cy="720080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03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3038" y="908720"/>
            <a:ext cx="6052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Краеведение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на английском языке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770" lvl="0" algn="just">
              <a:spcAft>
                <a:spcPts val="0"/>
              </a:spcAft>
              <a:buSzPts val="1400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4770" lvl="0" algn="just">
              <a:spcAft>
                <a:spcPts val="0"/>
              </a:spcAft>
              <a:buSzPts val="1400"/>
              <a:tabLst>
                <a:tab pos="246380" algn="l"/>
              </a:tabLst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r>
              <a:rPr lang="ru-RU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форме организации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урочная – внеурочная</a:t>
            </a: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r>
              <a:rPr lang="ru-RU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количеству участников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групповая – индивидуальная</a:t>
            </a: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r>
              <a:rPr lang="ru-RU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содержанию учебного материала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в соответствии с рабочей программой – «за пределами учебника»</a:t>
            </a: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r>
              <a:rPr lang="ru-RU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Практическое применение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проект как продукт для самообразования – проект как пособие для дальнейшего применения.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6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1447024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7844" y="692696"/>
            <a:ext cx="5652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17694" y="1916834"/>
            <a:ext cx="5794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11354470"/>
              </p:ext>
            </p:extLst>
          </p:nvPr>
        </p:nvGraphicFramePr>
        <p:xfrm>
          <a:off x="971600" y="2262356"/>
          <a:ext cx="7920880" cy="4190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23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                               Этапы работы над проектом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22533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Подготовительный этап - Аналитический этап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70C0"/>
                </a:solidFill>
              </a:rPr>
              <a:t>Определение конкретной, социально значимой </a:t>
            </a:r>
            <a:r>
              <a:rPr lang="ru-RU" sz="2400" b="1" i="1" dirty="0" smtClean="0">
                <a:solidFill>
                  <a:srgbClr val="0070C0"/>
                </a:solidFill>
              </a:rPr>
              <a:t>проблемы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70C0"/>
                </a:solidFill>
              </a:rPr>
              <a:t>Предварительная формулировка основной идеи (гипотезы</a:t>
            </a:r>
            <a:r>
              <a:rPr lang="ru-RU" sz="2400" b="1" i="1" dirty="0" smtClean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70C0"/>
                </a:solidFill>
              </a:rPr>
              <a:t>Выбор и обоснование путей решения проблемы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70C0"/>
                </a:solidFill>
              </a:rPr>
              <a:t>Создание плана работы над проектом, включая сроки, ответственных, форму представления результата.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Поиск информации по проблеме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70C0"/>
                </a:solidFill>
              </a:rPr>
              <a:t>Определение вида продукта и сроков презентации</a:t>
            </a:r>
            <a:endParaRPr lang="ru-RU" sz="2400" b="1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70" y="343219"/>
            <a:ext cx="144702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3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                               Этапы работы над проектом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22533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Подготовительный этап - Аналитический этап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70C0"/>
                </a:solidFill>
              </a:rPr>
              <a:t>Определение конкретной, социально значимой </a:t>
            </a:r>
            <a:r>
              <a:rPr lang="ru-RU" sz="2400" b="1" i="1" dirty="0" smtClean="0">
                <a:solidFill>
                  <a:srgbClr val="0070C0"/>
                </a:solidFill>
              </a:rPr>
              <a:t>проблемы </a:t>
            </a:r>
            <a:r>
              <a:rPr lang="ru-RU" sz="2400" b="1" i="1" dirty="0" smtClean="0">
                <a:solidFill>
                  <a:srgbClr val="FF0000"/>
                </a:solidFill>
              </a:rPr>
              <a:t>(П)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70C0"/>
                </a:solidFill>
              </a:rPr>
              <a:t>Предварительная формулировка основной идеи </a:t>
            </a:r>
            <a:r>
              <a:rPr lang="ru-RU" sz="2400" b="1" i="1" dirty="0" smtClean="0">
                <a:solidFill>
                  <a:srgbClr val="FF0000"/>
                </a:solidFill>
              </a:rPr>
              <a:t>(П)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70C0"/>
                </a:solidFill>
              </a:rPr>
              <a:t>Выбор и обоснование путей решения </a:t>
            </a:r>
            <a:r>
              <a:rPr lang="ru-RU" sz="2400" b="1" i="1" dirty="0" smtClean="0">
                <a:solidFill>
                  <a:srgbClr val="0070C0"/>
                </a:solidFill>
              </a:rPr>
              <a:t>проблемы </a:t>
            </a:r>
            <a:r>
              <a:rPr lang="ru-RU" sz="2400" b="1" i="1" dirty="0" smtClean="0">
                <a:solidFill>
                  <a:srgbClr val="FF0000"/>
                </a:solidFill>
              </a:rPr>
              <a:t>(А)</a:t>
            </a:r>
            <a:endParaRPr lang="ru-RU" sz="24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rgbClr val="0070C0"/>
                </a:solidFill>
              </a:rPr>
              <a:t>Создание плана работы над проектом, включая сроки, ответственных, форму представления </a:t>
            </a:r>
            <a:r>
              <a:rPr lang="ru-RU" sz="2400" b="1" i="1" dirty="0" smtClean="0">
                <a:solidFill>
                  <a:srgbClr val="0070C0"/>
                </a:solidFill>
              </a:rPr>
              <a:t>результата </a:t>
            </a:r>
            <a:r>
              <a:rPr lang="ru-RU" sz="2400" b="1" i="1" dirty="0" smtClean="0">
                <a:solidFill>
                  <a:srgbClr val="FF0000"/>
                </a:solidFill>
              </a:rPr>
              <a:t>(П)</a:t>
            </a:r>
            <a:endParaRPr lang="ru-RU" sz="24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Поиск информации по проблеме </a:t>
            </a:r>
            <a:r>
              <a:rPr lang="ru-RU" sz="2400" b="1" i="1" dirty="0" smtClean="0">
                <a:solidFill>
                  <a:srgbClr val="FF0000"/>
                </a:solidFill>
              </a:rPr>
              <a:t>(А)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70C0"/>
                </a:solidFill>
              </a:rPr>
              <a:t>Определение вида продукта и сроков </a:t>
            </a:r>
            <a:r>
              <a:rPr lang="ru-RU" sz="2400" b="1" i="1" dirty="0" smtClean="0">
                <a:solidFill>
                  <a:srgbClr val="0070C0"/>
                </a:solidFill>
              </a:rPr>
              <a:t>презентации </a:t>
            </a:r>
            <a:r>
              <a:rPr lang="ru-RU" sz="2400" b="1" i="1" dirty="0" smtClean="0">
                <a:solidFill>
                  <a:srgbClr val="FF0000"/>
                </a:solidFill>
              </a:rPr>
              <a:t>(А)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70" y="343219"/>
            <a:ext cx="144702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                               Этапы работы над проектом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2253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Контрольный этап </a:t>
            </a:r>
          </a:p>
          <a:p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</a:rPr>
              <a:t>анализирует выполненный проект, выясняет причины успехов и 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неудач,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проводит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</a:rPr>
              <a:t>анализ достижений поставленной 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цели,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участвует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</a:rPr>
              <a:t>во внедрении проекта.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70" y="343219"/>
            <a:ext cx="144702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Дивиденд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1233</TotalTime>
  <Words>732</Words>
  <Application>Microsoft Office PowerPoint</Application>
  <PresentationFormat>Экран (4:3)</PresentationFormat>
  <Paragraphs>118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Corbel</vt:lpstr>
      <vt:lpstr>Gill Sans MT</vt:lpstr>
      <vt:lpstr>Times New Roman</vt:lpstr>
      <vt:lpstr>Wingdings 2</vt:lpstr>
      <vt:lpstr>Дивиденд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Этапы работы над проектом</vt:lpstr>
      <vt:lpstr>                                Этапы работы над проектом</vt:lpstr>
      <vt:lpstr>                                Этапы работы над проектом</vt:lpstr>
      <vt:lpstr>Презентация PowerPoint</vt:lpstr>
      <vt:lpstr>Презентация PowerPoint</vt:lpstr>
      <vt:lpstr>                        2 класс . Тема «части тела»</vt:lpstr>
      <vt:lpstr>                        2 класс . Тема «части тела»</vt:lpstr>
      <vt:lpstr>                             The ABC OF ORLOVSKOYE POLESIE</vt:lpstr>
      <vt:lpstr>                             The ABC OF ORLOVSKOYE POLESIE</vt:lpstr>
      <vt:lpstr>                  Новый год</vt:lpstr>
      <vt:lpstr>                             Рефлексия</vt:lpstr>
      <vt:lpstr>Презентация PowerPoint</vt:lpstr>
      <vt:lpstr>                             Правильно организованная                                  проектная деятельность способствует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Завуч</dc:creator>
  <cp:lastModifiedBy>London</cp:lastModifiedBy>
  <cp:revision>119</cp:revision>
  <dcterms:created xsi:type="dcterms:W3CDTF">2021-03-26T10:39:13Z</dcterms:created>
  <dcterms:modified xsi:type="dcterms:W3CDTF">2023-03-15T14:49:08Z</dcterms:modified>
</cp:coreProperties>
</file>