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6" r:id="rId3"/>
    <p:sldId id="297" r:id="rId4"/>
    <p:sldId id="298" r:id="rId5"/>
    <p:sldId id="318" r:id="rId6"/>
    <p:sldId id="319" r:id="rId7"/>
    <p:sldId id="320" r:id="rId8"/>
    <p:sldId id="321" r:id="rId9"/>
    <p:sldId id="322" r:id="rId10"/>
    <p:sldId id="323" r:id="rId11"/>
    <p:sldId id="299" r:id="rId12"/>
    <p:sldId id="300" r:id="rId13"/>
    <p:sldId id="302" r:id="rId14"/>
    <p:sldId id="301" r:id="rId15"/>
    <p:sldId id="303" r:id="rId16"/>
    <p:sldId id="305" r:id="rId17"/>
    <p:sldId id="307" r:id="rId18"/>
    <p:sldId id="316" r:id="rId19"/>
    <p:sldId id="308" r:id="rId20"/>
    <p:sldId id="309" r:id="rId21"/>
    <p:sldId id="312" r:id="rId22"/>
    <p:sldId id="325" r:id="rId23"/>
    <p:sldId id="29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</a:t>
            </a:r>
            <a:r>
              <a:rPr lang="ru-RU" sz="5400" b="1" dirty="0" smtClean="0"/>
              <a:t>осударственная </a:t>
            </a:r>
            <a:br>
              <a:rPr lang="ru-RU" sz="5400" b="1" dirty="0" smtClean="0"/>
            </a:br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r>
              <a:rPr lang="ru-RU" sz="5400" b="1" dirty="0" smtClean="0"/>
              <a:t>тоговая</a:t>
            </a:r>
            <a:br>
              <a:rPr lang="ru-RU" sz="5400" b="1" dirty="0" smtClean="0"/>
            </a:b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ттестация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8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Критерии оценивания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41300"/>
            <a:ext cx="9653588" cy="4648200"/>
          </a:xfrm>
        </p:spPr>
        <p:txBody>
          <a:bodyPr/>
          <a:lstStyle/>
          <a:p>
            <a:r>
              <a:rPr lang="ru-RU" sz="2400" dirty="0" smtClean="0"/>
              <a:t>Техника чтения – 2 балла</a:t>
            </a:r>
          </a:p>
          <a:p>
            <a:r>
              <a:rPr lang="ru-RU" sz="2400" dirty="0" smtClean="0"/>
              <a:t>Пересказ – 5 баллов</a:t>
            </a:r>
          </a:p>
          <a:p>
            <a:r>
              <a:rPr lang="ru-RU" sz="2400" dirty="0" smtClean="0"/>
              <a:t>Правильность речи при выполнении задания 1 и 2 – 4 балла</a:t>
            </a:r>
          </a:p>
          <a:p>
            <a:r>
              <a:rPr lang="ru-RU" sz="2400" dirty="0" smtClean="0"/>
              <a:t>Монолог – 3 балла</a:t>
            </a:r>
          </a:p>
          <a:p>
            <a:r>
              <a:rPr lang="ru-RU" sz="2400" dirty="0" smtClean="0"/>
              <a:t>Диалог – 2 балла</a:t>
            </a:r>
          </a:p>
          <a:p>
            <a:r>
              <a:rPr lang="ru-RU" sz="2400" dirty="0"/>
              <a:t>Правильность речи при выполнении задания </a:t>
            </a:r>
            <a:r>
              <a:rPr lang="ru-RU" sz="2400" dirty="0" smtClean="0"/>
              <a:t>3 </a:t>
            </a:r>
            <a:r>
              <a:rPr lang="ru-RU" sz="2400" dirty="0"/>
              <a:t>и </a:t>
            </a:r>
            <a:r>
              <a:rPr lang="ru-RU" sz="2400" dirty="0" smtClean="0"/>
              <a:t>4 </a:t>
            </a:r>
            <a:r>
              <a:rPr lang="ru-RU" sz="2400" dirty="0"/>
              <a:t>– 4 </a:t>
            </a:r>
            <a:r>
              <a:rPr lang="ru-RU" sz="2400" dirty="0" smtClean="0"/>
              <a:t>балла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Максимальное кол-во баллов – 20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Зачет – 10 и более баллов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24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Выставление годовых оценок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867798"/>
              </p:ext>
            </p:extLst>
          </p:nvPr>
        </p:nvGraphicFramePr>
        <p:xfrm>
          <a:off x="684212" y="685800"/>
          <a:ext cx="10631487" cy="405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1487">
                  <a:extLst>
                    <a:ext uri="{9D8B030D-6E8A-4147-A177-3AD203B41FA5}">
                      <a16:colId xmlns:a16="http://schemas.microsoft.com/office/drawing/2014/main" val="2296536887"/>
                    </a:ext>
                  </a:extLst>
                </a:gridCol>
              </a:tblGrid>
              <a:tr h="1223152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9 класс</a:t>
                      </a:r>
                      <a:endParaRPr lang="ru-R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19673"/>
                  </a:ext>
                </a:extLst>
              </a:tr>
              <a:tr h="257838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На основании четвертных</a:t>
                      </a:r>
                      <a:r>
                        <a:rPr lang="ru-RU" sz="3600" baseline="0" dirty="0" smtClean="0"/>
                        <a:t> оценок </a:t>
                      </a:r>
                    </a:p>
                    <a:p>
                      <a:pPr algn="ctr"/>
                      <a:r>
                        <a:rPr lang="ru-RU" sz="3600" baseline="0" dirty="0" smtClean="0"/>
                        <a:t>с учетом 4 четверти:</a:t>
                      </a:r>
                    </a:p>
                    <a:p>
                      <a:pPr algn="ctr"/>
                      <a:endParaRPr lang="ru-RU" sz="3600" baseline="0" dirty="0" smtClean="0"/>
                    </a:p>
                    <a:p>
                      <a:pPr algn="ctr"/>
                      <a:r>
                        <a:rPr lang="ru-RU" sz="3600" baseline="0" dirty="0" smtClean="0"/>
                        <a:t>5 4 5 4 = 4</a:t>
                      </a:r>
                    </a:p>
                    <a:p>
                      <a:pPr algn="ctr"/>
                      <a:r>
                        <a:rPr lang="ru-RU" sz="3600" baseline="0" dirty="0" smtClean="0"/>
                        <a:t>4 5 4 5 = 5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276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5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АТТЕСТАТ ОБ ОСНОВНОМ ОБЩЕМ ОБРАЗОВАНИИ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923588" cy="3695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Итоговые оценки по русскому языку, математике и двум учебным предметам по выбору определяются как среднее арифметическое годовой и экзаменационной отметок.</a:t>
            </a:r>
          </a:p>
          <a:p>
            <a:pPr marL="0" indent="0">
              <a:buNone/>
            </a:pPr>
            <a:r>
              <a:rPr lang="ru-RU" sz="2400" b="1" dirty="0" smtClean="0"/>
              <a:t>Итоговые отметки по другим предметам выставляются на основе итоговой отметки за 9 класс или за класс, когда завершилось изучение данного предмета.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293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/>
              <a:t>ОГЭ-2023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878" y="1089764"/>
            <a:ext cx="10020823" cy="353234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Обязательные предметы</a:t>
            </a:r>
            <a:r>
              <a:rPr lang="ru-RU" sz="2800" b="1" dirty="0"/>
              <a:t>: русский язык и математика.</a:t>
            </a:r>
          </a:p>
          <a:p>
            <a:r>
              <a:rPr lang="ru-RU" sz="2800" b="1" dirty="0" smtClean="0"/>
              <a:t>Английский язык (необходим </a:t>
            </a:r>
            <a:r>
              <a:rPr lang="ru-RU" sz="2800" b="1" dirty="0"/>
              <a:t>для </a:t>
            </a:r>
            <a:r>
              <a:rPr lang="ru-RU" sz="2800" b="1" dirty="0" smtClean="0"/>
              <a:t>поступления в классы с углубленным изучением английского языка),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Предметы по выбору</a:t>
            </a:r>
          </a:p>
          <a:p>
            <a:r>
              <a:rPr lang="ru-RU" sz="2800" b="1" dirty="0" smtClean="0"/>
              <a:t>Общее количество предметов – </a:t>
            </a:r>
            <a:r>
              <a:rPr lang="ru-RU" sz="2800" b="1" dirty="0" smtClean="0">
                <a:solidFill>
                  <a:srgbClr val="FF0000"/>
                </a:solidFill>
              </a:rPr>
              <a:t>4</a:t>
            </a:r>
            <a:r>
              <a:rPr lang="ru-RU" sz="2800" b="1" dirty="0" smtClean="0"/>
              <a:t> (может быть в 5 дней)</a:t>
            </a:r>
            <a:endParaRPr lang="ru-RU" sz="2800" b="1" dirty="0"/>
          </a:p>
          <a:p>
            <a:pPr marL="0" indent="0">
              <a:buNone/>
            </a:pPr>
            <a:r>
              <a:rPr lang="ru-RU" sz="3200" b="1" dirty="0"/>
              <a:t>                             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482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/>
              <a:t>ОГЭ-2023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199688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Подача заявления </a:t>
            </a:r>
            <a:r>
              <a:rPr lang="ru-RU" sz="3600" b="1" dirty="0">
                <a:solidFill>
                  <a:srgbClr val="FF0000"/>
                </a:solidFill>
              </a:rPr>
              <a:t>до 1 </a:t>
            </a:r>
            <a:r>
              <a:rPr lang="ru-RU" sz="3600" b="1" dirty="0" smtClean="0">
                <a:solidFill>
                  <a:srgbClr val="FF0000"/>
                </a:solidFill>
              </a:rPr>
              <a:t>марта </a:t>
            </a:r>
            <a:r>
              <a:rPr lang="ru-RU" sz="3600" b="1" dirty="0" smtClean="0"/>
              <a:t>2023 </a:t>
            </a:r>
            <a:r>
              <a:rPr lang="ru-RU" sz="3600" b="1" dirty="0"/>
              <a:t>года.</a:t>
            </a:r>
          </a:p>
          <a:p>
            <a:pPr marL="0" indent="0">
              <a:buNone/>
            </a:pPr>
            <a:r>
              <a:rPr lang="ru-RU" sz="3600" b="1" dirty="0"/>
              <a:t>Ученик указывает:</a:t>
            </a:r>
          </a:p>
          <a:p>
            <a:r>
              <a:rPr lang="ru-RU" sz="3600" b="1" dirty="0"/>
              <a:t>Выбор предметов,</a:t>
            </a:r>
          </a:p>
          <a:p>
            <a:r>
              <a:rPr lang="ru-RU" sz="3600" b="1" dirty="0" smtClean="0"/>
              <a:t>Формы </a:t>
            </a:r>
            <a:r>
              <a:rPr lang="ru-RU" sz="3600" b="1" dirty="0"/>
              <a:t>итоговой аттестации – </a:t>
            </a:r>
            <a:r>
              <a:rPr lang="ru-RU" sz="3600" b="1" dirty="0" smtClean="0"/>
              <a:t>ОГЭ </a:t>
            </a:r>
            <a:r>
              <a:rPr lang="ru-RU" sz="3600" b="1" dirty="0"/>
              <a:t>или ГВЭ.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65100"/>
            <a:ext cx="10771188" cy="6311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chemeClr val="tx1"/>
                </a:solidFill>
              </a:rPr>
              <a:t>граниченные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В</a:t>
            </a:r>
            <a:r>
              <a:rPr lang="ru-RU" sz="4400" b="1" dirty="0" smtClean="0">
                <a:solidFill>
                  <a:schemeClr val="tx1"/>
                </a:solidFill>
              </a:rPr>
              <a:t>озможности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З</a:t>
            </a:r>
            <a:r>
              <a:rPr lang="ru-RU" sz="4400" b="1" dirty="0" smtClean="0">
                <a:solidFill>
                  <a:schemeClr val="tx1"/>
                </a:solidFill>
              </a:rPr>
              <a:t>доровья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Отдельный пункт или аудитория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Меньшее количество участников в аудитории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Продление времени экзамена на 1,5 часа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Можно сдавать только 2 обязательных предмета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Форма ГИА - ГВЭ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ОГЭ-2023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9628188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Для получения аттестата </a:t>
            </a:r>
            <a:r>
              <a:rPr lang="ru-RU" sz="4000" b="1" dirty="0" smtClean="0"/>
              <a:t>необходимо сдать </a:t>
            </a:r>
            <a:r>
              <a:rPr lang="ru-RU" sz="4000" b="1" dirty="0" smtClean="0">
                <a:solidFill>
                  <a:srgbClr val="FF0000"/>
                </a:solidFill>
              </a:rPr>
              <a:t>все 4 экзамена </a:t>
            </a:r>
            <a:r>
              <a:rPr lang="ru-RU" sz="4000" b="1" dirty="0" smtClean="0"/>
              <a:t>на положительную оценку.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6094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ОГЭ-2023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426374" cy="3615267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Математика (Модуль «Алгебра» + модуль «Геометрия»)</a:t>
            </a:r>
          </a:p>
          <a:p>
            <a:r>
              <a:rPr lang="ru-RU" sz="4400" b="1" dirty="0" smtClean="0"/>
              <a:t>Английский язык (письменная и устная части обязательны)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7633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9975437" cy="1507067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ПОРЯДОК ПРОВЕДЕНИЯ ГИА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910889" cy="361526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Видеонаблюдение</a:t>
            </a:r>
          </a:p>
          <a:p>
            <a:r>
              <a:rPr lang="ru-RU" sz="3600" b="1" dirty="0" smtClean="0"/>
              <a:t>Удаление за нарушение порядка проведения ГИА (наличие средств связи и справочного материала)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432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/>
              <a:t>ОГЭ-2023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682288" cy="3615267"/>
          </a:xfrm>
        </p:spPr>
        <p:txBody>
          <a:bodyPr/>
          <a:lstStyle/>
          <a:p>
            <a:r>
              <a:rPr lang="ru-RU" sz="3200" b="1" dirty="0"/>
              <a:t>Если ученик получил на </a:t>
            </a:r>
            <a:r>
              <a:rPr lang="ru-RU" sz="3200" b="1" dirty="0" smtClean="0"/>
              <a:t>ОГЭ </a:t>
            </a:r>
            <a:r>
              <a:rPr lang="ru-RU" sz="3200" b="1" dirty="0">
                <a:solidFill>
                  <a:srgbClr val="FF0000"/>
                </a:solidFill>
              </a:rPr>
              <a:t>неудовлетворительный результат по одному </a:t>
            </a:r>
            <a:r>
              <a:rPr lang="ru-RU" sz="3200" b="1" dirty="0" smtClean="0">
                <a:solidFill>
                  <a:srgbClr val="FF0000"/>
                </a:solidFill>
              </a:rPr>
              <a:t>или двум предметам</a:t>
            </a:r>
            <a:r>
              <a:rPr lang="ru-RU" sz="3200" b="1" dirty="0" smtClean="0"/>
              <a:t>, то </a:t>
            </a:r>
            <a:r>
              <a:rPr lang="ru-RU" sz="3200" b="1" dirty="0"/>
              <a:t>он повторно допускается к сдаче экзаменов по соответствующему предмету в дополнительные сроки.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3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900" y="4996820"/>
            <a:ext cx="8013700" cy="1619880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Результаты ГИА-2022</a:t>
            </a:r>
            <a:endParaRPr lang="ru-RU" sz="6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750575"/>
              </p:ext>
            </p:extLst>
          </p:nvPr>
        </p:nvGraphicFramePr>
        <p:xfrm>
          <a:off x="684213" y="685800"/>
          <a:ext cx="8534400" cy="431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1297560285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1391475576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36668416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Качество знаний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Средний балл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877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96%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4,69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8042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84%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4,25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4355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4,37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6393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3,63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6701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4,40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477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0800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 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4,50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1233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83% 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8618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4,80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0688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4,50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761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343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ОГЭ-2023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212" y="571500"/>
            <a:ext cx="11012488" cy="4330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Обучающимся, получившим </a:t>
            </a:r>
            <a:r>
              <a:rPr lang="ru-RU" sz="2800" b="1" dirty="0">
                <a:solidFill>
                  <a:srgbClr val="FF0000"/>
                </a:solidFill>
              </a:rPr>
              <a:t>неудовлетворительные результаты по </a:t>
            </a:r>
            <a:r>
              <a:rPr lang="ru-RU" sz="2800" b="1" dirty="0" smtClean="0">
                <a:solidFill>
                  <a:srgbClr val="FF0000"/>
                </a:solidFill>
              </a:rPr>
              <a:t>3-4 предметам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b="1" dirty="0"/>
              <a:t>или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повторно получившим неудовлетворительный результат </a:t>
            </a:r>
            <a:r>
              <a:rPr lang="ru-RU" sz="2800" b="1" dirty="0"/>
              <a:t>по одному из обязательных предметов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800" b="1" dirty="0"/>
              <a:t>предоставляется право пройти ГИА по соответствующим учебным предметам не ранее 1 сентября текущего года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8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ПРОБНЫЕ ЭКЗАМЕНЫ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163328" cy="38862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600" b="1" dirty="0" smtClean="0">
                <a:solidFill>
                  <a:srgbClr val="FF0000"/>
                </a:solidFill>
              </a:rPr>
              <a:t>Ноябрь</a:t>
            </a:r>
            <a:r>
              <a:rPr lang="ru-RU" sz="2600" b="1" dirty="0" smtClean="0"/>
              <a:t> – региональные пробные экзамены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В течение года </a:t>
            </a:r>
            <a:r>
              <a:rPr lang="ru-RU" sz="2600" b="1" dirty="0" smtClean="0"/>
              <a:t>– диагностические работы и смотры знаний по русскому языку, математике, английскому языку, обществознанию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Март</a:t>
            </a:r>
            <a:r>
              <a:rPr lang="ru-RU" sz="2600" b="1" dirty="0" smtClean="0"/>
              <a:t> – региональные пробные экзамены, школьные пробные экзамены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1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Индивидуальный отбор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u="sng" dirty="0" smtClean="0">
                <a:solidFill>
                  <a:srgbClr val="FF0000"/>
                </a:solidFill>
              </a:rPr>
              <a:t>Английский язык и Математика </a:t>
            </a:r>
          </a:p>
          <a:p>
            <a:pPr marL="0" indent="0" algn="ctr">
              <a:buNone/>
            </a:pPr>
            <a:r>
              <a:rPr lang="ru-RU" sz="4000" dirty="0" smtClean="0"/>
              <a:t>Оценки </a:t>
            </a:r>
            <a:r>
              <a:rPr lang="ru-RU" sz="4000" dirty="0" smtClean="0">
                <a:solidFill>
                  <a:srgbClr val="FF0000"/>
                </a:solidFill>
              </a:rPr>
              <a:t>не ниже «4» </a:t>
            </a:r>
          </a:p>
          <a:p>
            <a:pPr marL="0" indent="0" algn="ctr">
              <a:buNone/>
            </a:pPr>
            <a:r>
              <a:rPr lang="ru-RU" sz="4000" dirty="0" smtClean="0"/>
              <a:t>на экзамене и в году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3083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6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260600"/>
            <a:ext cx="8534400" cy="3733799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/>
              <a:t>ГИА-2023</a:t>
            </a:r>
            <a:endParaRPr lang="ru-RU" sz="9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3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/>
              <a:t>ОГЭ-2023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783888" cy="4076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К </a:t>
            </a:r>
            <a:r>
              <a:rPr lang="ru-RU" sz="3200" b="1" dirty="0" smtClean="0">
                <a:solidFill>
                  <a:srgbClr val="FF0000"/>
                </a:solidFill>
              </a:rPr>
              <a:t>ОГЭ (9 </a:t>
            </a:r>
            <a:r>
              <a:rPr lang="ru-RU" sz="3200" b="1" dirty="0">
                <a:solidFill>
                  <a:srgbClr val="FF0000"/>
                </a:solidFill>
              </a:rPr>
              <a:t>класс) допускаются выпускники:</a:t>
            </a:r>
          </a:p>
          <a:p>
            <a:r>
              <a:rPr lang="ru-RU" sz="3200" b="1" dirty="0"/>
              <a:t>не имеющие академической задолженности и в полном объеме выполнившие учебный план;</a:t>
            </a:r>
          </a:p>
          <a:p>
            <a:r>
              <a:rPr lang="ru-RU" sz="3200" b="1" dirty="0" smtClean="0"/>
              <a:t>успешно прошедшие устное собеседование по русскому языку.</a:t>
            </a:r>
            <a:endParaRPr lang="ru-RU" sz="3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5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Итоговое собеседование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479088" cy="3615267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8 </a:t>
            </a:r>
            <a:r>
              <a:rPr lang="ru-RU" sz="3200" b="1" dirty="0" smtClean="0"/>
              <a:t>февраля </a:t>
            </a:r>
            <a:r>
              <a:rPr lang="ru-RU" sz="3200" b="1" dirty="0" smtClean="0"/>
              <a:t>2023 (15 </a:t>
            </a:r>
            <a:r>
              <a:rPr lang="ru-RU" sz="3200" b="1" dirty="0" smtClean="0"/>
              <a:t>марта </a:t>
            </a:r>
            <a:r>
              <a:rPr lang="ru-RU" sz="3200" b="1" dirty="0" smtClean="0"/>
              <a:t>2023, 10 </a:t>
            </a:r>
            <a:r>
              <a:rPr lang="ru-RU" sz="3200" b="1" dirty="0" smtClean="0"/>
              <a:t>мая </a:t>
            </a:r>
            <a:r>
              <a:rPr lang="ru-RU" sz="3200" b="1" dirty="0" smtClean="0"/>
              <a:t>2023)</a:t>
            </a:r>
            <a:endParaRPr lang="ru-RU" sz="3200" b="1" dirty="0" smtClean="0"/>
          </a:p>
          <a:p>
            <a:r>
              <a:rPr lang="ru-RU" sz="3200" b="1" dirty="0" smtClean="0"/>
              <a:t>зачет\незачет</a:t>
            </a:r>
          </a:p>
          <a:p>
            <a:r>
              <a:rPr lang="ru-RU" sz="3200" b="1" dirty="0" smtClean="0"/>
              <a:t>4 задания за 15 минут</a:t>
            </a:r>
          </a:p>
          <a:p>
            <a:r>
              <a:rPr lang="ru-RU" sz="3200" b="1" dirty="0" smtClean="0"/>
              <a:t>Аудиозапись</a:t>
            </a:r>
          </a:p>
          <a:p>
            <a:r>
              <a:rPr lang="ru-RU" sz="3200" b="1" dirty="0" smtClean="0"/>
              <a:t>Участник – экзаменатор-собеседник – эксперт</a:t>
            </a:r>
          </a:p>
        </p:txBody>
      </p:sp>
    </p:spTree>
    <p:extLst>
      <p:ext uri="{BB962C8B-B14F-4D97-AF65-F5344CB8AC3E}">
        <p14:creationId xmlns:p14="http://schemas.microsoft.com/office/powerpoint/2010/main" val="178745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Итоговое собеседование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0" y="685800"/>
            <a:ext cx="10922000" cy="3615267"/>
          </a:xfrm>
        </p:spPr>
        <p:txBody>
          <a:bodyPr>
            <a:noAutofit/>
          </a:bodyPr>
          <a:lstStyle/>
          <a:p>
            <a:r>
              <a:rPr lang="ru-RU" sz="4000" dirty="0" smtClean="0"/>
              <a:t>Техника чтения</a:t>
            </a:r>
          </a:p>
          <a:p>
            <a:r>
              <a:rPr lang="ru-RU" sz="4000" dirty="0" smtClean="0"/>
              <a:t>Пересказ с включенным цитированием</a:t>
            </a:r>
          </a:p>
          <a:p>
            <a:r>
              <a:rPr lang="ru-RU" sz="4000" dirty="0" smtClean="0"/>
              <a:t>Монолог на заданную тему</a:t>
            </a:r>
          </a:p>
          <a:p>
            <a:r>
              <a:rPr lang="ru-RU" sz="4000" dirty="0" smtClean="0"/>
              <a:t>Диалог с собеседником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128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751" t="17448" r="16875" b="11328"/>
          <a:stretch/>
        </p:blipFill>
        <p:spPr>
          <a:xfrm>
            <a:off x="442146" y="215900"/>
            <a:ext cx="4915666" cy="6311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8542" t="12890" r="17291" b="12760"/>
          <a:stretch/>
        </p:blipFill>
        <p:spPr>
          <a:xfrm>
            <a:off x="6350000" y="216770"/>
            <a:ext cx="4686299" cy="631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0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4271" t="20573" r="21562" b="32161"/>
          <a:stretch/>
        </p:blipFill>
        <p:spPr>
          <a:xfrm>
            <a:off x="6147621" y="177800"/>
            <a:ext cx="5588560" cy="6184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949" t="12649" r="16518" b="25516"/>
          <a:stretch/>
        </p:blipFill>
        <p:spPr>
          <a:xfrm>
            <a:off x="237981" y="177800"/>
            <a:ext cx="5692919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53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4271" t="25391" r="20312" b="51172"/>
          <a:stretch/>
        </p:blipFill>
        <p:spPr>
          <a:xfrm>
            <a:off x="203200" y="152400"/>
            <a:ext cx="6548966" cy="3467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4479" t="60547" r="22396" b="17708"/>
          <a:stretch/>
        </p:blipFill>
        <p:spPr>
          <a:xfrm>
            <a:off x="5841999" y="3403601"/>
            <a:ext cx="6243303" cy="327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65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459</TotalTime>
  <Words>513</Words>
  <Application>Microsoft Office PowerPoint</Application>
  <PresentationFormat>Широкоэкранный</PresentationFormat>
  <Paragraphs>115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Century Gothic</vt:lpstr>
      <vt:lpstr>Times New Roman</vt:lpstr>
      <vt:lpstr>Wingdings 3</vt:lpstr>
      <vt:lpstr>Сектор</vt:lpstr>
      <vt:lpstr>Государственная  итоговая аттестация</vt:lpstr>
      <vt:lpstr>Результаты ГИА-2022</vt:lpstr>
      <vt:lpstr>ГИА-2023</vt:lpstr>
      <vt:lpstr>ОГЭ-2023</vt:lpstr>
      <vt:lpstr>Итоговое собеседование</vt:lpstr>
      <vt:lpstr>Итоговое собеседование</vt:lpstr>
      <vt:lpstr>Презентация PowerPoint</vt:lpstr>
      <vt:lpstr>Презентация PowerPoint</vt:lpstr>
      <vt:lpstr>Презентация PowerPoint</vt:lpstr>
      <vt:lpstr>Критерии оценивания</vt:lpstr>
      <vt:lpstr>Выставление годовых оценок</vt:lpstr>
      <vt:lpstr>АТТЕСТАТ ОБ ОСНОВНОМ ОБЩЕМ ОБРАЗОВАНИИ</vt:lpstr>
      <vt:lpstr>ОГЭ-2023</vt:lpstr>
      <vt:lpstr>ОГЭ-2023</vt:lpstr>
      <vt:lpstr>Презентация PowerPoint</vt:lpstr>
      <vt:lpstr>ОГЭ-2023</vt:lpstr>
      <vt:lpstr>ОГЭ-2023</vt:lpstr>
      <vt:lpstr>ПОРЯДОК ПРОВЕДЕНИЯ ГИА</vt:lpstr>
      <vt:lpstr>ОГЭ-2023</vt:lpstr>
      <vt:lpstr>ОГЭ-2023</vt:lpstr>
      <vt:lpstr>ПРОБНЫЕ ЭКЗАМЕНЫ</vt:lpstr>
      <vt:lpstr>Индивидуальный отбор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 итоговая аттестация</dc:title>
  <dc:creator>Админ</dc:creator>
  <cp:lastModifiedBy>London</cp:lastModifiedBy>
  <cp:revision>48</cp:revision>
  <dcterms:created xsi:type="dcterms:W3CDTF">2016-09-05T11:49:44Z</dcterms:created>
  <dcterms:modified xsi:type="dcterms:W3CDTF">2022-09-19T13:10:26Z</dcterms:modified>
</cp:coreProperties>
</file>