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65" r:id="rId2"/>
    <p:sldId id="366" r:id="rId3"/>
    <p:sldId id="305" r:id="rId4"/>
    <p:sldId id="329" r:id="rId5"/>
    <p:sldId id="331" r:id="rId6"/>
    <p:sldId id="307" r:id="rId7"/>
    <p:sldId id="273" r:id="rId8"/>
    <p:sldId id="275" r:id="rId9"/>
    <p:sldId id="304" r:id="rId10"/>
    <p:sldId id="282" r:id="rId11"/>
    <p:sldId id="295" r:id="rId12"/>
    <p:sldId id="292" r:id="rId13"/>
    <p:sldId id="316" r:id="rId14"/>
    <p:sldId id="294" r:id="rId15"/>
    <p:sldId id="299" r:id="rId16"/>
    <p:sldId id="308" r:id="rId17"/>
    <p:sldId id="317" r:id="rId18"/>
    <p:sldId id="321" r:id="rId19"/>
    <p:sldId id="319" r:id="rId20"/>
    <p:sldId id="322" r:id="rId21"/>
    <p:sldId id="267" r:id="rId22"/>
    <p:sldId id="272" r:id="rId23"/>
    <p:sldId id="309" r:id="rId24"/>
    <p:sldId id="363" r:id="rId25"/>
    <p:sldId id="325" r:id="rId26"/>
    <p:sldId id="326" r:id="rId27"/>
    <p:sldId id="289" r:id="rId28"/>
    <p:sldId id="327" r:id="rId29"/>
    <p:sldId id="328" r:id="rId30"/>
    <p:sldId id="332" r:id="rId31"/>
    <p:sldId id="334" r:id="rId32"/>
    <p:sldId id="337" r:id="rId33"/>
    <p:sldId id="338" r:id="rId34"/>
    <p:sldId id="339" r:id="rId35"/>
    <p:sldId id="341" r:id="rId36"/>
    <p:sldId id="344" r:id="rId37"/>
    <p:sldId id="346" r:id="rId38"/>
    <p:sldId id="348" r:id="rId39"/>
    <p:sldId id="350" r:id="rId40"/>
    <p:sldId id="355" r:id="rId41"/>
    <p:sldId id="357" r:id="rId42"/>
    <p:sldId id="358" r:id="rId43"/>
    <p:sldId id="333" r:id="rId44"/>
    <p:sldId id="293" r:id="rId45"/>
    <p:sldId id="29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E9C5E-7258-4D51-87A5-7AEF2CEC873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0009A-6345-4444-AF0F-13D153271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4CB424-FF81-4740-930D-6496FDD412A0}" type="slidenum">
              <a:rPr lang="ru-RU"/>
              <a:pPr/>
              <a:t>31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D96E11-946E-4FF4-B16E-D8BF410D1E3B}" type="slidenum">
              <a:rPr lang="ru-RU"/>
              <a:pPr/>
              <a:t>32</a:t>
            </a:fld>
            <a:endParaRPr lang="ru-R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C3B0-58E6-4760-BBA2-3D3451E5A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51" y="3645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Современный урок: движение от "должен" к "хочу"!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Выступление на школьном методическом объединении учителей, реализующих ФГОС ООО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 </a:t>
            </a:r>
            <a:r>
              <a:rPr lang="ru-RU" sz="2200" b="1" dirty="0"/>
              <a:t>П</a:t>
            </a:r>
            <a:r>
              <a:rPr lang="ru-RU" sz="2200" b="1" dirty="0" smtClean="0"/>
              <a:t>одготовила: учитель биологии </a:t>
            </a:r>
            <a:r>
              <a:rPr lang="ru-RU" sz="2200" b="1" dirty="0" err="1" smtClean="0"/>
              <a:t>Манпиль</a:t>
            </a:r>
            <a:r>
              <a:rPr lang="ru-RU" sz="2200" b="1" dirty="0" smtClean="0"/>
              <a:t> Ирина Николаевна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Орел, 2015-2016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0244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Золотое решето</a:t>
            </a:r>
          </a:p>
          <a:p>
            <a:pPr>
              <a:buNone/>
            </a:pPr>
            <a:r>
              <a:rPr lang="ru-RU" dirty="0" smtClean="0"/>
              <a:t>Черных домиков полно.</a:t>
            </a:r>
          </a:p>
          <a:p>
            <a:pPr>
              <a:buNone/>
            </a:pPr>
            <a:r>
              <a:rPr lang="ru-RU" dirty="0" smtClean="0"/>
              <a:t>Сколько чёрненьких домов - </a:t>
            </a:r>
          </a:p>
          <a:p>
            <a:pPr>
              <a:buNone/>
            </a:pPr>
            <a:r>
              <a:rPr lang="ru-RU" dirty="0" smtClean="0"/>
              <a:t>Столько беленьких жильцов!</a:t>
            </a:r>
            <a:endParaRPr lang="ru-RU" dirty="0"/>
          </a:p>
        </p:txBody>
      </p:sp>
      <p:pic>
        <p:nvPicPr>
          <p:cNvPr id="5" name="Содержимое 3" descr="Podsolnu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786190"/>
            <a:ext cx="3771888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Опыт, доказывающий наличие корневого давления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5906555" cy="41434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Проблемный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Грипп, ОРЗ, СПИД, ящур, </a:t>
            </a:r>
            <a:r>
              <a:rPr lang="ru-RU" dirty="0" err="1" smtClean="0"/>
              <a:t>атипичная</a:t>
            </a:r>
            <a:r>
              <a:rPr lang="ru-RU" dirty="0" smtClean="0"/>
              <a:t> пневмония, бешенство, краснуха, корь, энцефалит. Этот список можно долго продолжать. Наверняка, каждый из нас неоднократно слышал об этих заболеваниях. Что у них общего? Что их вызывает? </a:t>
            </a:r>
          </a:p>
          <a:p>
            <a:r>
              <a:rPr lang="ru-RU" dirty="0" smtClean="0"/>
              <a:t>Постановка проблемы: «Вирусы – это живые организмы или неживая материя?»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Целеполагание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</a:p>
          <a:p>
            <a:r>
              <a:rPr lang="ru-RU" dirty="0" smtClean="0"/>
              <a:t>Задачи урока:</a:t>
            </a:r>
          </a:p>
          <a:p>
            <a:pPr>
              <a:buNone/>
            </a:pPr>
            <a:r>
              <a:rPr lang="ru-RU" dirty="0" smtClean="0"/>
              <a:t>(записывают на доске или выводят на слайд)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интересно!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Человек наблюдая за таким строением пера, создал молнию – застежку, которая нам заменила пуговицы</a:t>
            </a:r>
          </a:p>
          <a:p>
            <a:r>
              <a:rPr lang="ru-RU" dirty="0" smtClean="0"/>
              <a:t>Данные особенности строения кости были использованы Эйфелем при создании всемирно известной башни – Эйфелевой. А где ещё используется этот принцип?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644900"/>
            <a:ext cx="8229600" cy="2986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НАЦИОНАЛЬНЫЙ СТАДИОН  «ПТИЧЬЕ ГНЕЗДО»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    Находится в  Пекине, где проходила Олимпиада-2008.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Площадь: </a:t>
            </a:r>
            <a:r>
              <a:rPr lang="ru-RU" sz="2400" dirty="0" smtClean="0">
                <a:latin typeface="Times New Roman" pitchFamily="18" charset="0"/>
              </a:rPr>
              <a:t>258 000 кв.метров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Постоянных мест:</a:t>
            </a:r>
            <a:r>
              <a:rPr lang="ru-RU" sz="2400" dirty="0" smtClean="0">
                <a:latin typeface="Times New Roman" pitchFamily="18" charset="0"/>
              </a:rPr>
              <a:t> 80 000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Временные трибуны</a:t>
            </a:r>
            <a:r>
              <a:rPr lang="ru-RU" sz="2400" dirty="0" smtClean="0">
                <a:latin typeface="Times New Roman" pitchFamily="18" charset="0"/>
              </a:rPr>
              <a:t> на 11 000 зрителей.</a:t>
            </a:r>
          </a:p>
        </p:txBody>
      </p:sp>
      <p:pic>
        <p:nvPicPr>
          <p:cNvPr id="22531" name="Picture 5" descr="Bird's-N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761038" cy="3756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2987675" y="6092825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2533" name="WordArt 14"/>
          <p:cNvSpPr>
            <a:spLocks noChangeArrowheads="1" noChangeShapeType="1" noTextEdit="1"/>
          </p:cNvSpPr>
          <p:nvPr/>
        </p:nvSpPr>
        <p:spPr bwMode="auto">
          <a:xfrm>
            <a:off x="5143504" y="357166"/>
            <a:ext cx="3533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Интересно...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4 этап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Планирование урока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 этап </a:t>
            </a:r>
            <a:br>
              <a:rPr lang="ru-RU" dirty="0" smtClean="0"/>
            </a:br>
            <a:r>
              <a:rPr lang="ru-RU" dirty="0" smtClean="0"/>
              <a:t>«Открытие нового знания»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Самостоятельная работа с текстом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Чтение вслух и «про себя»</a:t>
            </a:r>
          </a:p>
          <a:p>
            <a:r>
              <a:rPr lang="ru-RU" b="1" dirty="0" smtClean="0"/>
              <a:t>Использование различных источников информации</a:t>
            </a:r>
            <a:endParaRPr lang="ru-RU" dirty="0" smtClean="0"/>
          </a:p>
          <a:p>
            <a:r>
              <a:rPr lang="ru-RU" dirty="0" smtClean="0"/>
              <a:t>В-1 Читает текст параграфа</a:t>
            </a:r>
          </a:p>
          <a:p>
            <a:r>
              <a:rPr lang="ru-RU" dirty="0" smtClean="0"/>
              <a:t>В-2 Читает текст из другого источника (другой учебник, напечатанный текст, Интернет и т.д.)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dirty="0" smtClean="0"/>
              <a:t>Каждая группа получает отдельное задание, после выполнения которого презентует свою работу одноклассникам.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99959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разработана для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школьном методическом объединении учителей, реализующих ФГОС ООО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презентации: стимулировать познавательный интерес и процесс усвоения и запоминания информации,  сделать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более динамичным.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используется на протяжении всего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выступления, наглядно показывает основные этапы урока, варианты мотивации </a:t>
            </a: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рефлексии.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3645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Самостоятельная работа с текстом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Составление плана параграфа (минимум текста – максимум информации).</a:t>
            </a:r>
          </a:p>
          <a:p>
            <a:r>
              <a:rPr lang="ru-RU" dirty="0" smtClean="0"/>
              <a:t>Выбор ключевых понятий.</a:t>
            </a:r>
          </a:p>
          <a:p>
            <a:r>
              <a:rPr lang="ru-RU" dirty="0" smtClean="0"/>
              <a:t>Выделение главной мысли текста учебника. </a:t>
            </a:r>
          </a:p>
          <a:p>
            <a:r>
              <a:rPr lang="ru-RU" dirty="0" smtClean="0"/>
              <a:t>Заполнение схем, таблиц на основе текста учебника (сверни информацию). </a:t>
            </a:r>
          </a:p>
          <a:p>
            <a:r>
              <a:rPr lang="ru-RU" dirty="0" smtClean="0"/>
              <a:t>Прочитать текст учебника и составить вопросы к тексту разного уровня слаженности. Затем эти вопросы я проверю в виде игры «Задай вопрос по цепочке».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Биология («</a:t>
            </a:r>
            <a:r>
              <a:rPr lang="ru-RU" dirty="0" err="1" smtClean="0"/>
              <a:t>биос</a:t>
            </a:r>
            <a:r>
              <a:rPr lang="ru-RU" dirty="0" smtClean="0"/>
              <a:t>» – жизнь, «логос» – наука)</a:t>
            </a:r>
          </a:p>
          <a:p>
            <a:r>
              <a:rPr lang="ru-RU" dirty="0" smtClean="0"/>
              <a:t>Биосфера</a:t>
            </a:r>
          </a:p>
          <a:p>
            <a:r>
              <a:rPr lang="ru-RU" dirty="0" smtClean="0"/>
              <a:t>Ихтиология</a:t>
            </a:r>
          </a:p>
          <a:p>
            <a:r>
              <a:rPr lang="ru-RU" dirty="0" smtClean="0"/>
              <a:t>Палеонтология</a:t>
            </a:r>
          </a:p>
          <a:p>
            <a:r>
              <a:rPr lang="ru-RU" dirty="0" smtClean="0"/>
              <a:t>Орнитология</a:t>
            </a:r>
          </a:p>
          <a:p>
            <a:r>
              <a:rPr lang="ru-RU" dirty="0" smtClean="0"/>
              <a:t>География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•</a:t>
            </a:r>
            <a:r>
              <a:rPr lang="ru-RU" dirty="0" smtClean="0"/>
              <a:t> Повышенное кровяное давление – </a:t>
            </a:r>
          </a:p>
          <a:p>
            <a:pPr>
              <a:buNone/>
            </a:pPr>
            <a:r>
              <a:rPr lang="ru-RU" dirty="0" smtClean="0"/>
              <a:t>    это гипотония  или гипертония?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•</a:t>
            </a:r>
            <a:r>
              <a:rPr lang="ru-RU" dirty="0" smtClean="0"/>
              <a:t> Сколько гомологичных хромосом образуют бивалент?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•</a:t>
            </a:r>
            <a:r>
              <a:rPr lang="ru-RU" dirty="0" smtClean="0"/>
              <a:t> Что больше – макрофаги или микрофаги?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Первичная проверка знаний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«Расскажи мне обо мне…»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по очереди 1 предложением рассказывают о любом объекте, явлении, изученном на уроке. </a:t>
            </a:r>
          </a:p>
          <a:p>
            <a:r>
              <a:rPr lang="ru-RU" dirty="0" smtClean="0"/>
              <a:t>Предложения не должны повторяться.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6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Первичное закрепление.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технологии естественного обучения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карточка (репродуктивное воспроизведение изученного материала) – беседа в парах по вопросам параграфа.</a:t>
            </a:r>
          </a:p>
          <a:p>
            <a:r>
              <a:rPr lang="ru-RU" dirty="0" smtClean="0"/>
              <a:t>2 карточка (применение знаний в нестандартной ситуации) – решение в группах познавательных задач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солнечную и сухую погоду листья растений испаряют больше воды, чем в пасмурную и влажную. Почему?</a:t>
            </a:r>
          </a:p>
          <a:p>
            <a:r>
              <a:rPr lang="ru-RU" dirty="0" smtClean="0"/>
              <a:t>Косить траву можно в любое время дня, но народная мудрость гласит, что лучше всего это делать утром. Справедливо ли это утверждение?</a:t>
            </a:r>
          </a:p>
          <a:p>
            <a:r>
              <a:rPr lang="ru-RU" dirty="0" smtClean="0"/>
              <a:t>Из жизненного опыта вы знаете, что при ручной стирке спина устает больше, чем руки. Знаете ли вы почему?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карточка (выполнение тестовой работы) – индивидуальное задание</a:t>
            </a:r>
          </a:p>
          <a:p>
            <a:pPr>
              <a:buNone/>
            </a:pPr>
            <a:r>
              <a:rPr lang="ru-RU" dirty="0" smtClean="0"/>
              <a:t>   (на этом этапе работы обязательна самооценка!)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Выполнение упражнений для закрепления в рабочей тетради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r>
              <a:rPr lang="ru-RU" dirty="0" smtClean="0"/>
              <a:t>Критерии оценивания</a:t>
            </a:r>
          </a:p>
          <a:p>
            <a:r>
              <a:rPr lang="ru-RU" dirty="0" smtClean="0"/>
              <a:t>Самооценка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1. Структура урока </a:t>
            </a:r>
            <a:r>
              <a:rPr lang="ru-RU" u="sng" dirty="0" smtClean="0"/>
              <a:t>«</a:t>
            </a:r>
            <a:r>
              <a:rPr lang="ru-RU" u="sng" dirty="0" smtClean="0">
                <a:solidFill>
                  <a:schemeClr val="tx1"/>
                </a:solidFill>
              </a:rPr>
              <a:t>открытия» новых знаний: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1) Организационный этап.</a:t>
            </a:r>
          </a:p>
          <a:p>
            <a:pPr>
              <a:buNone/>
            </a:pPr>
            <a:r>
              <a:rPr lang="ru-RU" dirty="0" smtClean="0"/>
              <a:t>2) Актуализация знаний.</a:t>
            </a:r>
          </a:p>
          <a:p>
            <a:pPr>
              <a:buNone/>
            </a:pPr>
            <a:r>
              <a:rPr lang="ru-RU" dirty="0" smtClean="0"/>
              <a:t>3) Мотивация учебной деятельности учащихся. Постановка цели и задач урока. </a:t>
            </a:r>
          </a:p>
          <a:p>
            <a:pPr>
              <a:buNone/>
            </a:pPr>
            <a:r>
              <a:rPr lang="ru-RU" dirty="0" smtClean="0"/>
              <a:t>4) Планирование урока.</a:t>
            </a:r>
          </a:p>
          <a:p>
            <a:pPr>
              <a:buNone/>
            </a:pPr>
            <a:r>
              <a:rPr lang="ru-RU" dirty="0" smtClean="0"/>
              <a:t>5) «Открытие» новых знаний.</a:t>
            </a:r>
          </a:p>
          <a:p>
            <a:pPr>
              <a:buNone/>
            </a:pPr>
            <a:r>
              <a:rPr lang="ru-RU" dirty="0" smtClean="0"/>
              <a:t>6) Первичная проверка понимания</a:t>
            </a:r>
          </a:p>
          <a:p>
            <a:pPr>
              <a:buNone/>
            </a:pPr>
            <a:r>
              <a:rPr lang="ru-RU" dirty="0" smtClean="0"/>
              <a:t>7) Первичное закрепление.</a:t>
            </a:r>
          </a:p>
          <a:p>
            <a:pPr>
              <a:buNone/>
            </a:pPr>
            <a:r>
              <a:rPr lang="ru-RU" dirty="0" smtClean="0"/>
              <a:t>8) Информация о домашнем задании, инструктаж по его выполнению</a:t>
            </a:r>
          </a:p>
          <a:p>
            <a:pPr>
              <a:buNone/>
            </a:pPr>
            <a:r>
              <a:rPr lang="ru-RU" dirty="0" smtClean="0"/>
              <a:t>9) Рефлексия (подведение итогов занятия)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7 этап </a:t>
            </a:r>
            <a:br>
              <a:rPr lang="ru-RU" dirty="0" smtClean="0"/>
            </a:br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68313" y="1700213"/>
            <a:ext cx="8207375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31913" y="3284538"/>
            <a:ext cx="7343775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207375" cy="722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800000"/>
                </a:solidFill>
                <a:ea typeface="Droid Sans Fallback" charset="0"/>
                <a:cs typeface="Droid Sans Fallback" charset="0"/>
              </a:rPr>
              <a:t>Что такое рефлексия?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87775" y="2643188"/>
            <a:ext cx="1809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0" y="1928813"/>
            <a:ext cx="5857875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latin typeface="Book Antiqua" pitchFamily="18" charset="0"/>
                <a:ea typeface="Droid Sans Fallback" charset="0"/>
                <a:cs typeface="Droid Sans Fallback" charset="0"/>
              </a:rPr>
              <a:t>Обращение назад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latin typeface="Book Antiqua" pitchFamily="18" charset="0"/>
                <a:ea typeface="Droid Sans Fallback" charset="0"/>
                <a:cs typeface="Droid Sans Fallback" charset="0"/>
              </a:rPr>
              <a:t>Размышление о внутреннем состоянии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latin typeface="Book Antiqua" pitchFamily="18" charset="0"/>
                <a:ea typeface="Droid Sans Fallback" charset="0"/>
                <a:cs typeface="Droid Sans Fallback" charset="0"/>
              </a:rPr>
              <a:t>Самопознание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latin typeface="Book Antiqua" pitchFamily="18" charset="0"/>
                <a:ea typeface="Droid Sans Fallback" charset="0"/>
                <a:cs typeface="Droid Sans Fallback" charset="0"/>
              </a:rPr>
              <a:t>Самоанализ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" y="2214563"/>
            <a:ext cx="13811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79388" y="660400"/>
            <a:ext cx="8389937" cy="284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800000"/>
                </a:solidFill>
                <a:ea typeface="Droid Sans Fallback" charset="0"/>
                <a:cs typeface="Droid Sans Fallback" charset="0"/>
              </a:rPr>
              <a:t>Виды рефлексии</a:t>
            </a:r>
          </a:p>
          <a:p>
            <a:pPr algn="ctr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800000"/>
              </a:solidFill>
              <a:ea typeface="Droid Sans Fallback" charset="0"/>
              <a:cs typeface="Droid Sans Fallback" charset="0"/>
            </a:endParaRPr>
          </a:p>
          <a:p>
            <a:pPr algn="ctr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800000"/>
              </a:solidFill>
              <a:ea typeface="Droid Sans Fallback" charset="0"/>
              <a:cs typeface="Droid Sans Fallback" charset="0"/>
            </a:endParaRPr>
          </a:p>
          <a:p>
            <a:pPr algn="ctr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800000"/>
              </a:solidFill>
              <a:ea typeface="Droid Sans Fallback" charset="0"/>
              <a:cs typeface="Droid Sans Fallback" charset="0"/>
            </a:endParaRPr>
          </a:p>
          <a:p>
            <a:pPr algn="ctr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800000"/>
                </a:solidFill>
                <a:ea typeface="Droid Sans Fallback" charset="0"/>
                <a:cs typeface="Droid Sans Fallback" charset="0"/>
              </a:rPr>
              <a:t>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0" y="1543050"/>
            <a:ext cx="7126288" cy="451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4000" b="1" dirty="0" smtClean="0">
                <a:solidFill>
                  <a:srgbClr val="0070C0"/>
                </a:solidFill>
                <a:latin typeface="Arial" charset="0"/>
              </a:rPr>
              <a:t>Формы рефлексии</a:t>
            </a:r>
            <a:endParaRPr lang="ru-RU" alt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600450" cy="37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139952" y="1916113"/>
            <a:ext cx="475252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0" indent="0" eaLnBrk="1" hangingPunct="1">
              <a:buClrTx/>
              <a:buSzPct val="75000"/>
              <a:buNone/>
            </a:pPr>
            <a:r>
              <a:rPr kumimoji="0" lang="ru-RU" altLang="ru-RU" b="1" dirty="0" smtClean="0">
                <a:solidFill>
                  <a:srgbClr val="CC0000"/>
                </a:solidFill>
                <a:latin typeface="Arial" charset="0"/>
              </a:rPr>
              <a:t>Индивидуальная</a:t>
            </a:r>
            <a:r>
              <a:rPr lang="ru-RU" altLang="ru-RU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kumimoji="0" lang="ru-RU" altLang="ru-RU" b="1" dirty="0" smtClean="0">
                <a:solidFill>
                  <a:srgbClr val="7030A0"/>
                </a:solidFill>
                <a:latin typeface="Arial" charset="0"/>
              </a:rPr>
              <a:t>– </a:t>
            </a:r>
            <a:r>
              <a:rPr kumimoji="0" lang="ru-RU" altLang="ru-RU" dirty="0">
                <a:solidFill>
                  <a:srgbClr val="7030A0"/>
                </a:solidFill>
                <a:latin typeface="Arial" charset="0"/>
              </a:rPr>
              <a:t>формирование реальной самооценки (за что ты можешь оценить свою работу)</a:t>
            </a:r>
            <a:endParaRPr kumimoji="0" lang="ru-RU" altLang="ru-RU" b="1" dirty="0">
              <a:solidFill>
                <a:srgbClr val="7030A0"/>
              </a:solidFill>
              <a:latin typeface="Arial" charset="0"/>
            </a:endParaRPr>
          </a:p>
          <a:p>
            <a:pPr marL="0" indent="0" eaLnBrk="1" hangingPunct="1">
              <a:buClrTx/>
              <a:buSzPct val="75000"/>
              <a:buNone/>
            </a:pPr>
            <a:r>
              <a:rPr kumimoji="0" lang="ru-RU" altLang="ru-RU" b="1" dirty="0">
                <a:solidFill>
                  <a:srgbClr val="CC0000"/>
                </a:solidFill>
                <a:latin typeface="Arial" charset="0"/>
              </a:rPr>
              <a:t>Групповая</a:t>
            </a:r>
            <a:r>
              <a:rPr kumimoji="0" lang="ru-RU" altLang="ru-RU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kumimoji="0" lang="ru-RU" altLang="ru-RU" b="1" dirty="0">
                <a:solidFill>
                  <a:srgbClr val="7030A0"/>
                </a:solidFill>
                <a:latin typeface="Arial" charset="0"/>
              </a:rPr>
              <a:t>– </a:t>
            </a:r>
            <a:r>
              <a:rPr kumimoji="0" lang="ru-RU" altLang="ru-RU" dirty="0">
                <a:solidFill>
                  <a:srgbClr val="7030A0"/>
                </a:solidFill>
                <a:latin typeface="Arial" charset="0"/>
              </a:rPr>
              <a:t>акцентирование ценности деятельности каждого члена группы для достижения результата в решении поставленной задачи (какую помощь в работе оказал (имя)</a:t>
            </a:r>
            <a:endParaRPr kumimoji="0" lang="ru-RU" altLang="ru-RU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buClrTx/>
              <a:buSzPct val="75000"/>
              <a:buFontTx/>
              <a:buNone/>
            </a:pPr>
            <a:endParaRPr kumimoji="0" lang="ru-RU" altLang="ru-RU" sz="2200" b="1" dirty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ClrTx/>
              <a:buSzPct val="75000"/>
              <a:buFontTx/>
              <a:buNone/>
            </a:pPr>
            <a:r>
              <a:rPr kumimoji="0" lang="ru-RU" altLang="ru-RU" sz="2000" dirty="0">
                <a:solidFill>
                  <a:schemeClr val="folHlink"/>
                </a:solidFill>
                <a:latin typeface="Arial" charset="0"/>
              </a:rPr>
              <a:t>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899004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65735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Приемы рефлексии эмоционального состояния и настроения: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8207375" cy="4103687"/>
          </a:xfrm>
        </p:spPr>
        <p:txBody>
          <a:bodyPr rtlCol="0">
            <a:normAutofit/>
          </a:bodyPr>
          <a:lstStyle/>
          <a:p>
            <a:pPr marL="502920" indent="-4572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азноцветные карточки, изображения, отражающие спектр эмоций;</a:t>
            </a:r>
          </a:p>
          <a:p>
            <a:pPr marL="502920" indent="-4572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карточки с изображением лиц;  </a:t>
            </a:r>
          </a:p>
          <a:p>
            <a:pPr marL="502920" indent="-4572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цветовое изображение настроения.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042988" y="3948113"/>
            <a:ext cx="914400" cy="9144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4953000" y="5532438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152775" y="4708525"/>
            <a:ext cx="914400" cy="914400"/>
          </a:xfrm>
          <a:prstGeom prst="smileyFace">
            <a:avLst>
              <a:gd name="adj" fmla="val 486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2051050" y="4221163"/>
            <a:ext cx="162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Всё понятно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067175" y="4797425"/>
            <a:ext cx="285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Немного затруднялся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5867400" y="5805488"/>
            <a:ext cx="3097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Было трудно и непонятно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640960" cy="15121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чувствую себя хорошо, комфортно, то вешаю на дерево яблоки (цветы) красного цвета, если нет, зелёного.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Vector silhouette of summer season tree - Stock Vector LoopAll #5783441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160854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yantai very sweet fuji apple products,China yantai very sweet fuji apple suppl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296144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antai very sweet fuji apple products,China yantai very sweet fuji apple supplie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92" y="3717032"/>
            <a:ext cx="1296144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6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35743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Рефлексия содержания учебного материала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Плюс. Минус. Интересно»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2643188"/>
            <a:ext cx="2857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</a:rPr>
              <a:t>Плюс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2643188"/>
            <a:ext cx="2357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Минус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2643188"/>
            <a:ext cx="2643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Интересно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15106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06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95056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37451" y="4679950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«Таблица»-фиксация знания или не знания о каком либо понятии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2" y="2420888"/>
            <a:ext cx="2994099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Знаю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420888"/>
            <a:ext cx="2292846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Узнал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420888"/>
            <a:ext cx="2631778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Хочу узнать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15106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06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95056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37451" y="4679950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«Дерево успеха»</a:t>
            </a:r>
          </a:p>
        </p:txBody>
      </p:sp>
      <p:pic>
        <p:nvPicPr>
          <p:cNvPr id="15363" name="Picture 2" descr="C:\Users\Елена\Downloads\дер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1428750"/>
            <a:ext cx="4557712" cy="5257800"/>
          </a:xfr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714375"/>
            <a:ext cx="803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00" y="4572000"/>
            <a:ext cx="869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00" y="2786063"/>
            <a:ext cx="7858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429500" y="1143000"/>
            <a:ext cx="13573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938" y="5286375"/>
            <a:ext cx="1357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63" y="3071813"/>
            <a:ext cx="15001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ошибка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 этап</a:t>
            </a:r>
            <a:br>
              <a:rPr lang="ru-RU" dirty="0" smtClean="0"/>
            </a:br>
            <a:r>
              <a:rPr lang="ru-RU" dirty="0" smtClean="0"/>
              <a:t>Организационный момент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9039728"/>
              </p:ext>
            </p:extLst>
          </p:nvPr>
        </p:nvGraphicFramePr>
        <p:xfrm>
          <a:off x="395536" y="2852935"/>
          <a:ext cx="8399214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943"/>
                <a:gridCol w="2582006"/>
                <a:gridCol w="3716265"/>
              </a:tblGrid>
              <a:tr h="89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Урок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Я на уроке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Итог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</a:tr>
              <a:tr h="129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1. интересно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1. работал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1. понял материал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</a:tr>
              <a:tr h="1194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2. скучно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2. отдыхал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2. узнал больше, чем знал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9716" name="Rectangle 1"/>
          <p:cNvSpPr>
            <a:spLocks noChangeArrowheads="1"/>
          </p:cNvSpPr>
          <p:nvPr/>
        </p:nvSpPr>
        <p:spPr bwMode="auto">
          <a:xfrm>
            <a:off x="585788" y="836613"/>
            <a:ext cx="8208962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800" b="1" u="sng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«Для меня сегодняшний урок…»</a:t>
            </a:r>
            <a:endParaRPr lang="ru-RU" altLang="ru-RU" sz="2800" b="1" dirty="0">
              <a:solidFill>
                <a:srgbClr val="0070C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Учащимся дается индивидуальная карточка, в которой нужно подчеркнуть фразы, характеризующие работу ученика на уроке по трем направлениям.</a:t>
            </a:r>
            <a:endParaRPr lang="ru-RU" altLang="ru-RU" b="1" dirty="0">
              <a:solidFill>
                <a:srgbClr val="7030A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673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i="1" dirty="0" smtClean="0">
                <a:solidFill>
                  <a:srgbClr val="000099"/>
                </a:solidFill>
              </a:rPr>
              <a:t>Прием рефлексии «Аргументация своего ответа»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4294967295"/>
          </p:nvPr>
        </p:nvSpPr>
        <p:spPr>
          <a:xfrm>
            <a:off x="500034" y="1357298"/>
            <a:ext cx="8424862" cy="3900502"/>
          </a:xfrm>
        </p:spPr>
        <p:txBody>
          <a:bodyPr/>
          <a:lstStyle/>
          <a:p>
            <a:pPr marL="136525" indent="0" eaLnBrk="1" hangingPunct="1">
              <a:lnSpc>
                <a:spcPct val="80000"/>
              </a:lnSpc>
              <a:buFontTx/>
              <a:buNone/>
            </a:pPr>
            <a:r>
              <a:rPr lang="ru-RU" sz="1700" dirty="0" smtClean="0"/>
              <a:t> </a:t>
            </a:r>
          </a:p>
          <a:p>
            <a:pPr marL="136525" indent="0" eaLnBrk="1" hangingPunct="1">
              <a:lnSpc>
                <a:spcPct val="80000"/>
              </a:lnSpc>
              <a:buFontTx/>
              <a:buNone/>
            </a:pPr>
            <a:endParaRPr lang="ru-RU" sz="2800" b="1" dirty="0" smtClean="0"/>
          </a:p>
          <a:p>
            <a:pPr marL="136525" indent="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1.На уроке я работал……..потому что………</a:t>
            </a:r>
          </a:p>
          <a:p>
            <a:pPr marL="136525" indent="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2.Своей работой на уроке я………</a:t>
            </a:r>
          </a:p>
          <a:p>
            <a:pPr marL="136525" indent="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3.Урок для меня показался…….</a:t>
            </a:r>
          </a:p>
          <a:p>
            <a:pPr marL="136525" indent="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 4.За урок я…..</a:t>
            </a:r>
          </a:p>
          <a:p>
            <a:pPr marL="136525" indent="0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      5. Материал урока мне был………</a:t>
            </a:r>
          </a:p>
          <a:p>
            <a:pPr marL="136525" indent="0" eaLnBrk="1" hangingPunct="1">
              <a:lnSpc>
                <a:spcPct val="80000"/>
              </a:lnSpc>
            </a:pPr>
            <a:r>
              <a:rPr lang="ru-RU" sz="2400" b="1" dirty="0" smtClean="0"/>
              <a:t>                            </a:t>
            </a:r>
            <a:r>
              <a:rPr lang="ru-RU" sz="2800" b="1" dirty="0" smtClean="0"/>
              <a:t>6. Мое настроение……..</a:t>
            </a:r>
          </a:p>
          <a:p>
            <a:pPr marL="136525" indent="0" eaLnBrk="1" hangingPunct="1">
              <a:lnSpc>
                <a:spcPct val="80000"/>
              </a:lnSpc>
            </a:pPr>
            <a:endParaRPr lang="ru-RU" sz="2400" b="1" dirty="0" smtClean="0"/>
          </a:p>
          <a:p>
            <a:pPr marL="136525" indent="0" eaLnBrk="1" hangingPunct="1">
              <a:lnSpc>
                <a:spcPct val="80000"/>
              </a:lnSpc>
            </a:pPr>
            <a:endParaRPr lang="ru-RU" sz="2400" b="1" dirty="0" smtClean="0"/>
          </a:p>
          <a:p>
            <a:pPr marL="136525" indent="0" eaLnBrk="1" hangingPunct="1">
              <a:lnSpc>
                <a:spcPct val="80000"/>
              </a:lnSpc>
            </a:pPr>
            <a:endParaRPr lang="ru-RU" sz="2400" b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7" y="4337050"/>
            <a:ext cx="2195513" cy="25209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476375" y="333375"/>
            <a:ext cx="4751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70C0"/>
                </a:solidFill>
              </a:rPr>
              <a:t>Рефлексия учителя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714356"/>
            <a:ext cx="21605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Горизонтальный свиток 7"/>
          <p:cNvSpPr/>
          <p:nvPr/>
        </p:nvSpPr>
        <p:spPr>
          <a:xfrm rot="5400000">
            <a:off x="263525" y="1520825"/>
            <a:ext cx="4056063" cy="4081463"/>
          </a:xfrm>
          <a:prstGeom prst="horizontalScroll">
            <a:avLst>
              <a:gd name="adj" fmla="val 9056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550" y="2205038"/>
            <a:ext cx="2447925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 делаю?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целью?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результаты моей деятельности?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я этого достиг?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можно ли сделать лучше?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 rot="5400000">
            <a:off x="5129213" y="2593975"/>
            <a:ext cx="3505200" cy="4022725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08104" y="3561039"/>
            <a:ext cx="259228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 учитель задаёт себе эти вопросы – он развивается.</a:t>
            </a:r>
          </a:p>
          <a:p>
            <a:pPr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 – залог развития и продвижения вперёд.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8 этап</a:t>
            </a:r>
            <a:br>
              <a:rPr lang="ru-RU" dirty="0" smtClean="0"/>
            </a:br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lvl="0"/>
            <a:r>
              <a:rPr lang="ru-RU" dirty="0" smtClean="0"/>
              <a:t>Оцените высказывание ученых о том, что вирусы можно назвать стихийным злом эволюции, а также мысль о том, что вирусы – это «Плохие новости в упаковке из белка»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dirty="0" smtClean="0"/>
              <a:t>    Д/З</a:t>
            </a:r>
          </a:p>
          <a:p>
            <a:pPr>
              <a:buNone/>
            </a:pPr>
            <a:r>
              <a:rPr lang="ru-RU" dirty="0" smtClean="0"/>
              <a:t>   Есть ли будущее у вирусов? Если есть, то какое?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 этап </a:t>
            </a:r>
            <a:br>
              <a:rPr lang="ru-RU" b="1" dirty="0" smtClean="0"/>
            </a:br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ru-RU" dirty="0" smtClean="0"/>
              <a:t>Устный опрос</a:t>
            </a:r>
          </a:p>
          <a:p>
            <a:r>
              <a:rPr lang="ru-RU" dirty="0" smtClean="0"/>
              <a:t>Фронтальный опрос</a:t>
            </a:r>
          </a:p>
          <a:p>
            <a:r>
              <a:rPr lang="ru-RU" dirty="0" smtClean="0"/>
              <a:t>Тестирование</a:t>
            </a:r>
          </a:p>
          <a:p>
            <a:r>
              <a:rPr lang="ru-RU" dirty="0" smtClean="0"/>
              <a:t>Работа по карточкам и т.д.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Определение темы урока. Мотивация учебной деятельности учащихся. Постановка цели и задач урока.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тему урока</a:t>
            </a:r>
            <a:endParaRPr lang="ru-RU" dirty="0"/>
          </a:p>
        </p:txBody>
      </p:sp>
      <p:pic>
        <p:nvPicPr>
          <p:cNvPr id="4" name="Содержимое 3" descr="192838_html_5f287c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7783765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 Пресмыкающиеся</a:t>
            </a:r>
            <a:endParaRPr lang="ru-RU" dirty="0"/>
          </a:p>
        </p:txBody>
      </p:sp>
      <p:pic>
        <p:nvPicPr>
          <p:cNvPr id="4" name="Содержимое 3" descr="0297719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350000" cy="358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«Черный ящик»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Древние философы и  поэты отождествляли этот орган с «душой» человека, они полагали, что именно этим органом человек любит, ненавидит, чувствует и  переживает. Орган, о котором идет речь, находится в черном ящике. Что это за орган? </a:t>
            </a:r>
          </a:p>
          <a:p>
            <a:endParaRPr lang="ru-RU" dirty="0"/>
          </a:p>
        </p:txBody>
      </p:sp>
      <p:pic>
        <p:nvPicPr>
          <p:cNvPr id="4" name="Содержимое 3" descr="heartStipp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679894"/>
            <a:ext cx="1643074" cy="177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993</Words>
  <Application>Microsoft Office PowerPoint</Application>
  <PresentationFormat>Экран (4:3)</PresentationFormat>
  <Paragraphs>171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Современный урок: движение от "должен" к "хочу"!  Выступление на школьном методическом объединении учителей, реализующих ФГОС ООО   Подготовила: учитель биологии Манпиль Ирина Николаевна     Орел, 2015-2016</vt:lpstr>
      <vt:lpstr>Аннотация</vt:lpstr>
      <vt:lpstr>1. Структура урока «открытия» новых знаний: </vt:lpstr>
      <vt:lpstr>1 этап Организационный момент</vt:lpstr>
      <vt:lpstr>2 этап  Актуализация знаний</vt:lpstr>
      <vt:lpstr>3 этап Определение темы урока. Мотивация учебной деятельности учащихся. Постановка цели и задач урока. </vt:lpstr>
      <vt:lpstr>Определите тему урока</vt:lpstr>
      <vt:lpstr>Класс Пресмыкающиеся</vt:lpstr>
      <vt:lpstr>«Черный ящик»</vt:lpstr>
      <vt:lpstr>Загадка</vt:lpstr>
      <vt:lpstr>Опыт, доказывающий наличие корневого давления</vt:lpstr>
      <vt:lpstr>Проблемный вопрос</vt:lpstr>
      <vt:lpstr>Целеполагание</vt:lpstr>
      <vt:lpstr>Это интересно!</vt:lpstr>
      <vt:lpstr>Слайд 15</vt:lpstr>
      <vt:lpstr>4 этап  Планирование урока</vt:lpstr>
      <vt:lpstr>5 этап  «Открытие нового знания»</vt:lpstr>
      <vt:lpstr>Самостоятельная работа с текстом </vt:lpstr>
      <vt:lpstr>Работа в группах</vt:lpstr>
      <vt:lpstr>Самостоятельная работа с текстом </vt:lpstr>
      <vt:lpstr>Слайд 21</vt:lpstr>
      <vt:lpstr>Слайд 22</vt:lpstr>
      <vt:lpstr>Первичная проверка знаний</vt:lpstr>
      <vt:lpstr>«Расскажи мне обо мне…»</vt:lpstr>
      <vt:lpstr>6 этап Первичное закрепление.</vt:lpstr>
      <vt:lpstr>Использование технологии естественного обучения</vt:lpstr>
      <vt:lpstr>Слайд 27</vt:lpstr>
      <vt:lpstr>Слайд 28</vt:lpstr>
      <vt:lpstr>Выполнение упражнений для закрепления в рабочей тетради</vt:lpstr>
      <vt:lpstr>7 этап  Рефлексия</vt:lpstr>
      <vt:lpstr>Слайд 31</vt:lpstr>
      <vt:lpstr>Слайд 32</vt:lpstr>
      <vt:lpstr>Формы рефлексии</vt:lpstr>
      <vt:lpstr>Приемы рефлексии эмоционального состояния и настроения:</vt:lpstr>
      <vt:lpstr>Если чувствую себя хорошо, комфортно, то вешаю на дерево яблоки (цветы) красного цвета, если нет, зелёного.</vt:lpstr>
      <vt:lpstr>Рефлексия содержания учебного материала</vt:lpstr>
      <vt:lpstr>«Плюс. Минус. Интересно»</vt:lpstr>
      <vt:lpstr>«Таблица»-фиксация знания или не знания о каком либо понятии</vt:lpstr>
      <vt:lpstr>«Дерево успеха»</vt:lpstr>
      <vt:lpstr>Слайд 40</vt:lpstr>
      <vt:lpstr>Прием рефлексии «Аргументация своего ответа»</vt:lpstr>
      <vt:lpstr>Слайд 42</vt:lpstr>
      <vt:lpstr>8 этап Домашнее задание</vt:lpstr>
      <vt:lpstr>Слайд 44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Akula</cp:lastModifiedBy>
  <cp:revision>83</cp:revision>
  <dcterms:created xsi:type="dcterms:W3CDTF">2013-08-23T08:38:35Z</dcterms:created>
  <dcterms:modified xsi:type="dcterms:W3CDTF">2018-02-04T16:20:44Z</dcterms:modified>
</cp:coreProperties>
</file>